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sldIdLst>
    <p:sldId id="256" r:id="rId2"/>
    <p:sldId id="262" r:id="rId3"/>
    <p:sldId id="257" r:id="rId4"/>
    <p:sldId id="259" r:id="rId5"/>
    <p:sldId id="260" r:id="rId6"/>
    <p:sldId id="261" r:id="rId7"/>
    <p:sldId id="265" r:id="rId8"/>
    <p:sldId id="263" r:id="rId9"/>
    <p:sldId id="264" r:id="rId10"/>
    <p:sldId id="270" r:id="rId11"/>
    <p:sldId id="271" r:id="rId12"/>
    <p:sldId id="267" r:id="rId13"/>
    <p:sldId id="268" r:id="rId14"/>
    <p:sldId id="269" r:id="rId15"/>
    <p:sldId id="258" r:id="rId16"/>
    <p:sldId id="281" r:id="rId17"/>
    <p:sldId id="284" r:id="rId18"/>
    <p:sldId id="283" r:id="rId19"/>
    <p:sldId id="282" r:id="rId20"/>
    <p:sldId id="285" r:id="rId21"/>
    <p:sldId id="273" r:id="rId22"/>
    <p:sldId id="272" r:id="rId23"/>
    <p:sldId id="274" r:id="rId24"/>
    <p:sldId id="275" r:id="rId25"/>
    <p:sldId id="276" r:id="rId26"/>
    <p:sldId id="277" r:id="rId27"/>
    <p:sldId id="278" r:id="rId28"/>
    <p:sldId id="280" r:id="rId29"/>
    <p:sldId id="279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bi_boian@outlook.com" initials="d" lastIdx="1" clrIdx="0">
    <p:extLst>
      <p:ext uri="{19B8F6BF-5375-455C-9EA6-DF929625EA0E}">
        <p15:presenceInfo xmlns:p15="http://schemas.microsoft.com/office/powerpoint/2012/main" userId="70860286e159600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513" autoAdjust="0"/>
    <p:restoredTop sz="94660"/>
  </p:normalViewPr>
  <p:slideViewPr>
    <p:cSldViewPr snapToGrid="0">
      <p:cViewPr varScale="1">
        <p:scale>
          <a:sx n="72" d="100"/>
          <a:sy n="72" d="100"/>
        </p:scale>
        <p:origin x="3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CE76E517-34A6-4C2A-9B7F-25FB1507A640}" type="datetimeFigureOut">
              <a:rPr lang="es-ES" smtClean="0"/>
              <a:t>16/03/2023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C5E0DD6-6635-4FA2-9E0D-738614A9D5A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643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6E517-34A6-4C2A-9B7F-25FB1507A640}" type="datetimeFigureOut">
              <a:rPr lang="es-ES" smtClean="0"/>
              <a:t>16/03/2023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E0DD6-6635-4FA2-9E0D-738614A9D5A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2249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E76E517-34A6-4C2A-9B7F-25FB1507A640}" type="datetimeFigureOut">
              <a:rPr lang="es-ES" smtClean="0"/>
              <a:t>16/03/2023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C5E0DD6-6635-4FA2-9E0D-738614A9D5A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3410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6E517-34A6-4C2A-9B7F-25FB1507A640}" type="datetimeFigureOut">
              <a:rPr lang="es-ES" smtClean="0"/>
              <a:t>16/03/2023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E0DD6-6635-4FA2-9E0D-738614A9D5A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135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6E517-34A6-4C2A-9B7F-25FB1507A640}" type="datetimeFigureOut">
              <a:rPr lang="es-ES" smtClean="0"/>
              <a:t>16/03/2023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E0DD6-6635-4FA2-9E0D-738614A9D5A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3054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6E517-34A6-4C2A-9B7F-25FB1507A640}" type="datetimeFigureOut">
              <a:rPr lang="es-ES" smtClean="0"/>
              <a:t>16/03/2023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E0DD6-6635-4FA2-9E0D-738614A9D5A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0263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6E517-34A6-4C2A-9B7F-25FB1507A640}" type="datetimeFigureOut">
              <a:rPr lang="es-ES" smtClean="0"/>
              <a:t>16/03/2023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E0DD6-6635-4FA2-9E0D-738614A9D5A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897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6E517-34A6-4C2A-9B7F-25FB1507A640}" type="datetimeFigureOut">
              <a:rPr lang="es-ES" smtClean="0"/>
              <a:t>16/03/2023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E0DD6-6635-4FA2-9E0D-738614A9D5A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9388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6E517-34A6-4C2A-9B7F-25FB1507A640}" type="datetimeFigureOut">
              <a:rPr lang="es-ES" smtClean="0"/>
              <a:t>16/03/2023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E0DD6-6635-4FA2-9E0D-738614A9D5A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9250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6E517-34A6-4C2A-9B7F-25FB1507A640}" type="datetimeFigureOut">
              <a:rPr lang="es-ES" smtClean="0"/>
              <a:t>16/03/2023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E0DD6-6635-4FA2-9E0D-738614A9D5A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8275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E76E517-34A6-4C2A-9B7F-25FB1507A640}" type="datetimeFigureOut">
              <a:rPr lang="es-ES" smtClean="0"/>
              <a:t>16/03/2023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C5E0DD6-6635-4FA2-9E0D-738614A9D5A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5506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E76E517-34A6-4C2A-9B7F-25FB1507A640}" type="datetimeFigureOut">
              <a:rPr lang="es-ES" smtClean="0"/>
              <a:t>16/03/2023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C5E0DD6-6635-4FA2-9E0D-738614A9D5AB}" type="slidenum">
              <a:rPr lang="es-ES" smtClean="0"/>
              <a:t>‹#›</a:t>
            </a:fld>
            <a:endParaRPr lang="es-E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47747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E76E517-34A6-4C2A-9B7F-25FB1507A640}" type="datetimeFigureOut">
              <a:rPr lang="es-ES" smtClean="0"/>
              <a:t>16/03/2023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C5E0DD6-6635-4FA2-9E0D-738614A9D5A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77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6E517-34A6-4C2A-9B7F-25FB1507A640}" type="datetimeFigureOut">
              <a:rPr lang="es-ES" smtClean="0"/>
              <a:t>16/03/2023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E0DD6-6635-4FA2-9E0D-738614A9D5A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5209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 с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6E517-34A6-4C2A-9B7F-25FB1507A640}" type="datetimeFigureOut">
              <a:rPr lang="es-ES" smtClean="0"/>
              <a:t>16/03/2023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E0DD6-6635-4FA2-9E0D-738614A9D5A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73067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6E517-34A6-4C2A-9B7F-25FB1507A640}" type="datetimeFigureOut">
              <a:rPr lang="es-ES" smtClean="0"/>
              <a:t>16/03/2023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E0DD6-6635-4FA2-9E0D-738614A9D5A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40632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E76E517-34A6-4C2A-9B7F-25FB1507A640}" type="datetimeFigureOut">
              <a:rPr lang="es-ES" smtClean="0"/>
              <a:t>16/03/2023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C5E0DD6-6635-4FA2-9E0D-738614A9D5A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3538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6E517-34A6-4C2A-9B7F-25FB1507A640}" type="datetimeFigureOut">
              <a:rPr lang="es-ES" smtClean="0"/>
              <a:t>16/03/2023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E0DD6-6635-4FA2-9E0D-738614A9D5A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6165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9ACB87E-BD4F-67C6-9375-5FE8912128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6601" y="775448"/>
            <a:ext cx="8915399" cy="2262781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>
                <a:solidFill>
                  <a:srgbClr val="FF0000"/>
                </a:solidFill>
              </a:rPr>
              <a:t>“</a:t>
            </a:r>
            <a:r>
              <a:rPr lang="bg-BG" sz="8800" b="1" dirty="0">
                <a:solidFill>
                  <a:srgbClr val="FF0000"/>
                </a:solidFill>
              </a:rPr>
              <a:t>МУЗИКАЛНИ ПРИКАЗКИ</a:t>
            </a:r>
            <a:r>
              <a:rPr lang="en-US" sz="8800" b="1" dirty="0">
                <a:solidFill>
                  <a:srgbClr val="FF0000"/>
                </a:solidFill>
              </a:rPr>
              <a:t>”</a:t>
            </a:r>
            <a:endParaRPr lang="es-ES" sz="8800" b="1" dirty="0">
              <a:solidFill>
                <a:srgbClr val="FF0000"/>
              </a:solidFill>
            </a:endParaRP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850D384A-0FE5-9E99-1231-D2B434C3B9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23529" y="4748649"/>
            <a:ext cx="5468471" cy="1481822"/>
          </a:xfrm>
        </p:spPr>
        <p:txBody>
          <a:bodyPr>
            <a:noAutofit/>
          </a:bodyPr>
          <a:lstStyle/>
          <a:p>
            <a:pPr algn="ctr"/>
            <a:r>
              <a:rPr lang="bg-BG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ДГ 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adea" panose="02040503050406030204" pitchFamily="18" charset="0"/>
              </a:rPr>
              <a:t>“</a:t>
            </a:r>
            <a:r>
              <a:rPr lang="bg-BG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МАРГАРИТКА</a:t>
            </a:r>
            <a:r>
              <a:rPr lang="es-E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adea" panose="02040503050406030204" pitchFamily="18" charset="0"/>
              </a:rPr>
              <a:t>”</a:t>
            </a:r>
            <a:r>
              <a:rPr lang="bg-BG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Гр. Пловдив</a:t>
            </a:r>
          </a:p>
          <a:p>
            <a:pPr algn="ctr"/>
            <a:r>
              <a:rPr lang="bg-BG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Директор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adea" panose="02040503050406030204" pitchFamily="18" charset="0"/>
              </a:rPr>
              <a:t>: </a:t>
            </a:r>
            <a:r>
              <a:rPr lang="bg-BG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Тодорка Бакърджиева</a:t>
            </a:r>
          </a:p>
          <a:p>
            <a:pPr algn="ctr"/>
            <a:r>
              <a:rPr lang="bg-BG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Март 2023г.</a:t>
            </a:r>
            <a:endParaRPr lang="es-ES" sz="2400" b="1" dirty="0">
              <a:solidFill>
                <a:schemeClr val="tx1">
                  <a:lumMod val="95000"/>
                  <a:lumOff val="5000"/>
                </a:schemeClr>
              </a:solidFill>
              <a:latin typeface="Caladea" panose="02040503050406030204" pitchFamily="18" charset="0"/>
            </a:endParaRPr>
          </a:p>
        </p:txBody>
      </p:sp>
      <p:pic>
        <p:nvPicPr>
          <p:cNvPr id="6" name="Eldar Mansurov  Nocturne (İnstrumental)">
            <a:hlinkClick r:id="" action="ppaction://media"/>
            <a:extLst>
              <a:ext uri="{FF2B5EF4-FFF2-40B4-BE49-F238E27FC236}">
                <a16:creationId xmlns:a16="http://schemas.microsoft.com/office/drawing/2014/main" id="{362E3D34-91CC-0193-AA2A-24971E2944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6104" y="1658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96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6000">
        <p:fade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AD38BBE1-1B60-0638-DB69-2542DC2C20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1" t="40588" r="18695" b="2222"/>
          <a:stretch/>
        </p:blipFill>
        <p:spPr>
          <a:xfrm>
            <a:off x="1771496" y="0"/>
            <a:ext cx="8649007" cy="5911571"/>
          </a:xfrm>
          <a:prstGeom prst="rect">
            <a:avLst/>
          </a:prstGeom>
          <a:ln>
            <a:noFill/>
          </a:ln>
          <a:effectLst>
            <a:softEdge rad="228600"/>
          </a:effectLst>
        </p:spPr>
      </p:pic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0C3F3A72-5A8B-B83B-D344-B8BEBAAD68A1}"/>
              </a:ext>
            </a:extLst>
          </p:cNvPr>
          <p:cNvSpPr txBox="1"/>
          <p:nvPr/>
        </p:nvSpPr>
        <p:spPr>
          <a:xfrm>
            <a:off x="636493" y="5911571"/>
            <a:ext cx="109190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Музикална приказка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 “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Мързеливата Богданка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”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III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а група.</a:t>
            </a:r>
          </a:p>
          <a:p>
            <a:pPr algn="ctr"/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Ст. Учител ДГ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Налбантова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Учител ДГ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Петкова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Учител музика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В. Михайлова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Пом. Възпитател Кремена Петрова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03303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13DE1EA2-5354-4579-8844-BE25B81E5F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" r="-1" b="11278"/>
          <a:stretch/>
        </p:blipFill>
        <p:spPr>
          <a:xfrm>
            <a:off x="925996" y="533598"/>
            <a:ext cx="4838701" cy="6205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C2D76014-57B6-5B4D-93E4-923538435D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52"/>
          <a:stretch/>
        </p:blipFill>
        <p:spPr>
          <a:xfrm>
            <a:off x="6096000" y="533598"/>
            <a:ext cx="5168347" cy="6205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30280063"/>
      </p:ext>
    </p:extLst>
  </p:cSld>
  <p:clrMapOvr>
    <a:masterClrMapping/>
  </p:clrMapOvr>
  <p:transition spd="slow" advTm="5000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04C88B5D-5271-091C-6A52-2DF11973BF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2" t="14253" r="6353" b="26763"/>
          <a:stretch/>
        </p:blipFill>
        <p:spPr>
          <a:xfrm>
            <a:off x="6310028" y="1631576"/>
            <a:ext cx="5518861" cy="5027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1EC26875-F5BD-2C46-C1BE-DA50FB8CC2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5" t="12432" b="10304"/>
          <a:stretch/>
        </p:blipFill>
        <p:spPr>
          <a:xfrm>
            <a:off x="677849" y="384313"/>
            <a:ext cx="5418151" cy="5569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8996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40943AEC-73B6-88DE-3D7B-CC6C976BEE6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14"/>
          <a:stretch/>
        </p:blipFill>
        <p:spPr>
          <a:xfrm>
            <a:off x="6356550" y="1587877"/>
            <a:ext cx="5336917" cy="51153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3AC3ACD6-2E27-8BA0-7F91-51CAE97421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3"/>
          <a:stretch/>
        </p:blipFill>
        <p:spPr>
          <a:xfrm>
            <a:off x="402659" y="499340"/>
            <a:ext cx="5953891" cy="47707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62052608"/>
      </p:ext>
    </p:extLst>
  </p:cSld>
  <p:clrMapOvr>
    <a:masterClrMapping/>
  </p:clrMapOvr>
  <p:transition spd="slow" advTm="5000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F920547A-E078-4FB6-C478-D07D23E4F1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37"/>
          <a:stretch/>
        </p:blipFill>
        <p:spPr>
          <a:xfrm>
            <a:off x="343112" y="289313"/>
            <a:ext cx="5143500" cy="6279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706A0CEC-C271-FDE6-13CC-844DA09D03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77"/>
          <a:stretch/>
        </p:blipFill>
        <p:spPr>
          <a:xfrm>
            <a:off x="6334539" y="289313"/>
            <a:ext cx="5143500" cy="6279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7499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split orient="vert"/>
      </p:transition>
    </mc:Choice>
    <mc:Fallback xmlns="">
      <p:transition spd="slow" advTm="5000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87977687-57CD-FE53-4886-F547260A3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563" y="152819"/>
            <a:ext cx="7906871" cy="5867400"/>
          </a:xfrm>
          <a:prstGeom prst="rect">
            <a:avLst/>
          </a:prstGeom>
          <a:ln>
            <a:noFill/>
          </a:ln>
          <a:effectLst>
            <a:softEdge rad="241300"/>
          </a:effectLst>
        </p:spPr>
      </p:pic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52108E8B-B66C-A7AD-CBBE-3E781405BDAE}"/>
              </a:ext>
            </a:extLst>
          </p:cNvPr>
          <p:cNvSpPr txBox="1"/>
          <p:nvPr/>
        </p:nvSpPr>
        <p:spPr>
          <a:xfrm>
            <a:off x="215153" y="5755341"/>
            <a:ext cx="11761693" cy="941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Музикална приказка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 “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Дядовата ръкавичка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”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I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група.</a:t>
            </a:r>
          </a:p>
          <a:p>
            <a:pPr algn="ctr"/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Ст. Учител ДГ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С. </a:t>
            </a:r>
            <a:r>
              <a:rPr lang="bg-BG" b="1" dirty="0" err="1">
                <a:solidFill>
                  <a:schemeClr val="accent1">
                    <a:lumMod val="50000"/>
                  </a:schemeClr>
                </a:solidFill>
              </a:rPr>
              <a:t>Петринска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Учител ДГ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К. Тодорова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Учител музика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В. Михайлова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Пом. Възпитател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Атанаска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Аргирова</a:t>
            </a:r>
            <a:endParaRPr lang="es-ES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425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6000">
        <p15:prstTrans prst="curtains"/>
      </p:transition>
    </mc:Choice>
    <mc:Fallback xmlns="">
      <p:transition spd="slow" advTm="6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7B9E62DC-B578-B6E1-FE3D-8951365405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1" b="16023"/>
          <a:stretch/>
        </p:blipFill>
        <p:spPr>
          <a:xfrm>
            <a:off x="305626" y="68985"/>
            <a:ext cx="6446866" cy="6494621"/>
          </a:xfrm>
          <a:prstGeom prst="rect">
            <a:avLst/>
          </a:prstGeom>
          <a:ln>
            <a:noFill/>
          </a:ln>
          <a:effectLst>
            <a:softEdge rad="228600"/>
          </a:effectLst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83CEC39B-A603-E56D-E185-6CBA1208A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788" y="90778"/>
            <a:ext cx="5022958" cy="6697277"/>
          </a:xfrm>
          <a:prstGeom prst="rect">
            <a:avLst/>
          </a:prstGeom>
          <a:ln>
            <a:noFill/>
          </a:ln>
          <a:effectLst>
            <a:softEdge rad="203200"/>
          </a:effectLst>
        </p:spPr>
      </p:pic>
    </p:spTree>
    <p:extLst>
      <p:ext uri="{BB962C8B-B14F-4D97-AF65-F5344CB8AC3E}">
        <p14:creationId xmlns:p14="http://schemas.microsoft.com/office/powerpoint/2010/main" val="746051653"/>
      </p:ext>
    </p:extLst>
  </p:cSld>
  <p:clrMapOvr>
    <a:masterClrMapping/>
  </p:clrMapOvr>
  <p:transition spd="slow" advTm="5000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6DD6D8E1-B84C-8469-AE7E-FE185DA75B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852" y="331694"/>
            <a:ext cx="4645959" cy="6194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52D91CC2-EBF5-41CC-D1A1-6F18EDA549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23" y="331694"/>
            <a:ext cx="4645959" cy="6194612"/>
          </a:xfrm>
          <a:prstGeom prst="rect">
            <a:avLst/>
          </a:prstGeom>
          <a:effectLst>
            <a:softEdge rad="177800"/>
          </a:effectLst>
        </p:spPr>
      </p:pic>
    </p:spTree>
    <p:extLst>
      <p:ext uri="{BB962C8B-B14F-4D97-AF65-F5344CB8AC3E}">
        <p14:creationId xmlns:p14="http://schemas.microsoft.com/office/powerpoint/2010/main" val="3942051130"/>
      </p:ext>
    </p:extLst>
  </p:cSld>
  <p:clrMapOvr>
    <a:masterClrMapping/>
  </p:clrMapOvr>
  <p:transition spd="slow" advTm="5000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3F4C5F29-A689-9DDA-71D4-D3683F3CF5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33"/>
          <a:stretch/>
        </p:blipFill>
        <p:spPr>
          <a:xfrm>
            <a:off x="336087" y="618939"/>
            <a:ext cx="5491957" cy="5826388"/>
          </a:xfrm>
          <a:prstGeom prst="rect">
            <a:avLst/>
          </a:prstGeom>
          <a:effectLst>
            <a:softEdge rad="2921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24141"/>
          <a:stretch/>
        </p:blipFill>
        <p:spPr>
          <a:xfrm>
            <a:off x="6090322" y="528720"/>
            <a:ext cx="5686683" cy="5751795"/>
          </a:xfrm>
          <a:prstGeom prst="rect">
            <a:avLst/>
          </a:prstGeom>
          <a:effectLst>
            <a:softEdge rad="279400"/>
          </a:effectLst>
        </p:spPr>
      </p:pic>
    </p:spTree>
    <p:extLst>
      <p:ext uri="{BB962C8B-B14F-4D97-AF65-F5344CB8AC3E}">
        <p14:creationId xmlns:p14="http://schemas.microsoft.com/office/powerpoint/2010/main" val="1312438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31ACD724-FF6E-DFA3-62FC-5A0FC8C2BF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423" y="0"/>
            <a:ext cx="8343152" cy="6257364"/>
          </a:xfrm>
          <a:prstGeom prst="rect">
            <a:avLst/>
          </a:prstGeom>
          <a:effectLst>
            <a:softEdge rad="368300"/>
          </a:effectLst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857EC35B-F5BD-2536-92D8-E527FA7AD07A}"/>
              </a:ext>
            </a:extLst>
          </p:cNvPr>
          <p:cNvSpPr txBox="1"/>
          <p:nvPr/>
        </p:nvSpPr>
        <p:spPr>
          <a:xfrm>
            <a:off x="233082" y="5934670"/>
            <a:ext cx="117258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Музикална приказка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 “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Изчезналата мартеничка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”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I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V - 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а група.</a:t>
            </a:r>
          </a:p>
          <a:p>
            <a:pPr algn="ctr"/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Учител ДГ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Ц. Йорданова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Учител ДГ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К. Димитрова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Учител музика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В. Михайлова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Пом. Възпитател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Митка Атанасова</a:t>
            </a:r>
            <a:endParaRPr lang="es-ES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328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6000">
        <p15:prstTrans prst="curtains"/>
      </p:transition>
    </mc:Choice>
    <mc:Fallback xmlns="">
      <p:transition spd="slow" advTm="6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4B09113D-BCAA-5B43-590F-4CCC2D48DF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" r="10283" b="713"/>
          <a:stretch/>
        </p:blipFill>
        <p:spPr>
          <a:xfrm>
            <a:off x="466164" y="166408"/>
            <a:ext cx="11600329" cy="6525184"/>
          </a:xfrm>
          <a:prstGeom prst="rect">
            <a:avLst/>
          </a:prstGeom>
          <a:effectLst>
            <a:softEdge rad="279400"/>
          </a:effectLst>
        </p:spPr>
      </p:pic>
    </p:spTree>
    <p:extLst>
      <p:ext uri="{BB962C8B-B14F-4D97-AF65-F5344CB8AC3E}">
        <p14:creationId xmlns:p14="http://schemas.microsoft.com/office/powerpoint/2010/main" val="3584854978"/>
      </p:ext>
    </p:extLst>
  </p:cSld>
  <p:clrMapOvr>
    <a:masterClrMapping/>
  </p:clrMapOvr>
  <p:transition spd="slow" advTm="5000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ED84E0BE-E989-F55D-CAAE-F20DC5D862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47" b="38039"/>
          <a:stretch/>
        </p:blipFill>
        <p:spPr>
          <a:xfrm>
            <a:off x="824752" y="394447"/>
            <a:ext cx="11149106" cy="6271372"/>
          </a:xfrm>
          <a:prstGeom prst="rect">
            <a:avLst/>
          </a:prstGeom>
          <a:effectLst>
            <a:softEdge rad="190500"/>
          </a:effectLst>
        </p:spPr>
      </p:pic>
    </p:spTree>
    <p:extLst>
      <p:ext uri="{BB962C8B-B14F-4D97-AF65-F5344CB8AC3E}">
        <p14:creationId xmlns:p14="http://schemas.microsoft.com/office/powerpoint/2010/main" val="41108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27949DCF-6C9A-441F-AF1F-98080C7598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" t="36984" r="17510" b="39517"/>
          <a:stretch/>
        </p:blipFill>
        <p:spPr>
          <a:xfrm>
            <a:off x="806825" y="349624"/>
            <a:ext cx="10948894" cy="6158752"/>
          </a:xfrm>
          <a:prstGeom prst="rect">
            <a:avLst/>
          </a:prstGeom>
          <a:effectLst>
            <a:softEdge rad="279400"/>
          </a:effectLst>
        </p:spPr>
      </p:pic>
    </p:spTree>
    <p:extLst>
      <p:ext uri="{BB962C8B-B14F-4D97-AF65-F5344CB8AC3E}">
        <p14:creationId xmlns:p14="http://schemas.microsoft.com/office/powerpoint/2010/main" val="200122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EDD0AAF8-E4E4-146E-08CA-A4E9E9F75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88" y="438411"/>
            <a:ext cx="10712824" cy="59811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254000"/>
          </a:effectLst>
        </p:spPr>
      </p:pic>
    </p:spTree>
    <p:extLst>
      <p:ext uri="{BB962C8B-B14F-4D97-AF65-F5344CB8AC3E}">
        <p14:creationId xmlns:p14="http://schemas.microsoft.com/office/powerpoint/2010/main" val="2641846503"/>
      </p:ext>
    </p:extLst>
  </p:cSld>
  <p:clrMapOvr>
    <a:masterClrMapping/>
  </p:clrMapOvr>
  <p:transition spd="slow" advTm="5000">
    <p:randomBa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51" y="92021"/>
            <a:ext cx="8191022" cy="6127909"/>
          </a:xfrm>
          <a:prstGeom prst="rect">
            <a:avLst/>
          </a:prstGeom>
          <a:effectLst>
            <a:softEdge rad="228600"/>
          </a:effectLst>
        </p:spPr>
      </p:pic>
      <p:sp>
        <p:nvSpPr>
          <p:cNvPr id="6" name="Rectangle 5"/>
          <p:cNvSpPr/>
          <p:nvPr/>
        </p:nvSpPr>
        <p:spPr>
          <a:xfrm>
            <a:off x="12807" y="6006074"/>
            <a:ext cx="121919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Музикална приказка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 “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Пеперудена магия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”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I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V - 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б група.</a:t>
            </a:r>
          </a:p>
          <a:p>
            <a:pPr algn="ctr"/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Учител ДГ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Д. Арабова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Учител ДГ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А. Ненова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Учител музика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В. Михайлова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Пом. Възпитател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Звездалина Маджирова</a:t>
            </a:r>
            <a:endParaRPr lang="es-ES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6646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6000">
        <p15:prstTrans prst="curtains"/>
      </p:transition>
    </mc:Choice>
    <mc:Fallback xmlns="">
      <p:transition spd="slow" advTm="6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238" y="360879"/>
            <a:ext cx="4476611" cy="5982109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9" r="10056"/>
          <a:stretch/>
        </p:blipFill>
        <p:spPr>
          <a:xfrm>
            <a:off x="490653" y="490213"/>
            <a:ext cx="6200078" cy="5723440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381467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588" y="148757"/>
            <a:ext cx="8965581" cy="6709243"/>
          </a:xfrm>
          <a:prstGeom prst="rect">
            <a:avLst/>
          </a:prstGeom>
          <a:effectLst>
            <a:softEdge rad="279400"/>
          </a:effectLst>
        </p:spPr>
      </p:pic>
    </p:spTree>
    <p:extLst>
      <p:ext uri="{BB962C8B-B14F-4D97-AF65-F5344CB8AC3E}">
        <p14:creationId xmlns:p14="http://schemas.microsoft.com/office/powerpoint/2010/main" val="256886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16" y="0"/>
            <a:ext cx="9338352" cy="6988201"/>
          </a:xfrm>
          <a:prstGeom prst="rect">
            <a:avLst/>
          </a:prstGeom>
          <a:effectLst>
            <a:softEdge rad="495300"/>
          </a:effectLst>
        </p:spPr>
      </p:pic>
    </p:spTree>
    <p:extLst>
      <p:ext uri="{BB962C8B-B14F-4D97-AF65-F5344CB8AC3E}">
        <p14:creationId xmlns:p14="http://schemas.microsoft.com/office/powerpoint/2010/main" val="1884073142"/>
      </p:ext>
    </p:extLst>
  </p:cSld>
  <p:clrMapOvr>
    <a:masterClrMapping/>
  </p:clrMapOvr>
  <p:transition spd="slow" advTm="5000">
    <p:randomBar dir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5493" r="7953" b="11102"/>
          <a:stretch/>
        </p:blipFill>
        <p:spPr>
          <a:xfrm>
            <a:off x="0" y="748604"/>
            <a:ext cx="6189784" cy="5390939"/>
          </a:xfrm>
          <a:prstGeom prst="rect">
            <a:avLst/>
          </a:prstGeom>
          <a:effectLst>
            <a:softEdge rad="3302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9195" r="3546" b="25000"/>
          <a:stretch/>
        </p:blipFill>
        <p:spPr>
          <a:xfrm>
            <a:off x="6112618" y="1364063"/>
            <a:ext cx="5942860" cy="3830935"/>
          </a:xfrm>
          <a:prstGeom prst="rect">
            <a:avLst/>
          </a:prstGeom>
          <a:effectLst>
            <a:softEdge rad="203200"/>
          </a:effectLst>
        </p:spPr>
      </p:pic>
    </p:spTree>
    <p:extLst>
      <p:ext uri="{BB962C8B-B14F-4D97-AF65-F5344CB8AC3E}">
        <p14:creationId xmlns:p14="http://schemas.microsoft.com/office/powerpoint/2010/main" val="150159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54D2219D-DC4C-5887-19CE-197CDDAEFA0C}"/>
              </a:ext>
            </a:extLst>
          </p:cNvPr>
          <p:cNvSpPr txBox="1"/>
          <p:nvPr/>
        </p:nvSpPr>
        <p:spPr>
          <a:xfrm>
            <a:off x="377351" y="5934670"/>
            <a:ext cx="104607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Музикална приказка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 “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Дядо и ряпа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”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II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група.</a:t>
            </a:r>
          </a:p>
          <a:p>
            <a:pPr algn="ctr"/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Ст. Учител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ДГ З. Колева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Учител ДГ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М. Георгиева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bg-BG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Учител музика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В. Михайлова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Пом. Възпитател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Иванка Христозова</a:t>
            </a:r>
            <a:endParaRPr lang="es-E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4FED1B32-43D6-3135-4F95-DB41999B37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3" t="5156" r="14133" b="7911"/>
          <a:stretch/>
        </p:blipFill>
        <p:spPr>
          <a:xfrm>
            <a:off x="2267712" y="85344"/>
            <a:ext cx="7032814" cy="6022848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3781171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6000">
        <p15:prstTrans prst="curtains"/>
      </p:transition>
    </mc:Choice>
    <mc:Fallback xmlns="">
      <p:transition spd="slow" advTm="6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1DD8A604-F244-6782-A0F3-AE893DEDA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672" y="289670"/>
            <a:ext cx="4812927" cy="6417235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AC0AEA0A-E8A4-02B5-6439-317A2B1561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859" y="289670"/>
            <a:ext cx="4812927" cy="6417236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114634146"/>
      </p:ext>
    </p:extLst>
  </p:cSld>
  <p:clrMapOvr>
    <a:masterClrMapping/>
  </p:clrMapOvr>
  <p:transition spd="slow" advTm="5000">
    <p:randomBar dir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0BABF241-4201-CC85-838B-11BD729810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03" y="300317"/>
            <a:ext cx="4693024" cy="625736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5D4651FE-3948-90B6-00D1-192ACB910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646" y="300317"/>
            <a:ext cx="4693024" cy="6257365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133125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3EF7602A-61B4-4306-AC09-7F8DBE96D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504" y="537882"/>
            <a:ext cx="4616825" cy="6155766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18EC8D75-FDC6-5391-095C-2EC6F00C3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324" y="537882"/>
            <a:ext cx="4616825" cy="6155767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730461649"/>
      </p:ext>
    </p:extLst>
  </p:cSld>
  <p:clrMapOvr>
    <a:masterClrMapping/>
  </p:clrMapOvr>
  <p:transition spd="slow" advTm="5000">
    <p:randomBar dir="vert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82CEBE39-95BE-5B66-834C-18E36079166C}"/>
              </a:ext>
            </a:extLst>
          </p:cNvPr>
          <p:cNvSpPr txBox="1"/>
          <p:nvPr/>
        </p:nvSpPr>
        <p:spPr>
          <a:xfrm>
            <a:off x="357154" y="5902220"/>
            <a:ext cx="106859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Музикална приказка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 “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Думите на мама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”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III - 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б група.</a:t>
            </a:r>
          </a:p>
          <a:p>
            <a:pPr algn="ctr"/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Ст. Учител ДГ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Д. Запрянова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Ст. Учител ДГ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Д. Кунева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Учител музика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В. Михайлова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</a:rPr>
              <a:t>,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Пом. Възпитател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: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 Елена Вълкова</a:t>
            </a:r>
            <a:endParaRPr lang="es-ES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09F2B83D-92B6-E44E-CFFC-7300FE2C1F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8" t="12026" r="20348" b="4575"/>
          <a:stretch/>
        </p:blipFill>
        <p:spPr>
          <a:xfrm>
            <a:off x="2395011" y="5232"/>
            <a:ext cx="6938681" cy="6014782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22804503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6000">
        <p15:prstTrans prst="curtains"/>
      </p:transition>
    </mc:Choice>
    <mc:Fallback xmlns="">
      <p:transition spd="slow" advTm="6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7AB57C35-3378-677C-FF85-A85BE09147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24" y="314715"/>
            <a:ext cx="4687467" cy="6249957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002D7CAA-B920-BC22-528E-6472D0C7BA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0" b="15794"/>
          <a:stretch/>
        </p:blipFill>
        <p:spPr>
          <a:xfrm>
            <a:off x="6096000" y="314715"/>
            <a:ext cx="5768180" cy="6228569"/>
          </a:xfrm>
          <a:prstGeom prst="rect">
            <a:avLst/>
          </a:prstGeom>
          <a:effectLst>
            <a:softEdge rad="215900"/>
          </a:effectLst>
        </p:spPr>
      </p:pic>
    </p:spTree>
    <p:extLst>
      <p:ext uri="{BB962C8B-B14F-4D97-AF65-F5344CB8AC3E}">
        <p14:creationId xmlns:p14="http://schemas.microsoft.com/office/powerpoint/2010/main" val="2019157529"/>
      </p:ext>
    </p:extLst>
  </p:cSld>
  <p:clrMapOvr>
    <a:masterClrMapping/>
  </p:clrMapOvr>
  <p:transition spd="slow" advTm="5000">
    <p:randomBar dir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D8F546CB-1CCB-4FA8-9D56-D1F75BA073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209"/>
          <a:stretch/>
        </p:blipFill>
        <p:spPr>
          <a:xfrm>
            <a:off x="262773" y="753035"/>
            <a:ext cx="6301678" cy="5351930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3D4BA488-9233-0181-3512-6930DBBC3A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24"/>
          <a:stretch/>
        </p:blipFill>
        <p:spPr>
          <a:xfrm>
            <a:off x="6695291" y="587188"/>
            <a:ext cx="5143500" cy="5683624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339795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2AA664D4-C293-3359-9656-D6153ED67B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67" b="8235"/>
          <a:stretch/>
        </p:blipFill>
        <p:spPr>
          <a:xfrm>
            <a:off x="870697" y="258317"/>
            <a:ext cx="4723279" cy="6341366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BB3ED0A2-A702-66DF-4A9B-AEF093CF5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772" y="258317"/>
            <a:ext cx="4756025" cy="6341366"/>
          </a:xfrm>
          <a:prstGeom prst="rect">
            <a:avLst/>
          </a:prstGeo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451757312"/>
      </p:ext>
    </p:extLst>
  </p:cSld>
  <p:clrMapOvr>
    <a:masterClrMapping/>
  </p:clrMapOvr>
  <p:transition spd="slow" advTm="5000">
    <p:randomBar dir="vert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3A375349-26B5-377D-A331-47793DCBCA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20"/>
          <a:stretch/>
        </p:blipFill>
        <p:spPr>
          <a:xfrm>
            <a:off x="-35858" y="194844"/>
            <a:ext cx="4069977" cy="4937174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DA0C8524-A9F9-FDCE-7942-AB01F270FF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3" t="10815" b="21830"/>
          <a:stretch/>
        </p:blipFill>
        <p:spPr>
          <a:xfrm>
            <a:off x="4034119" y="1559858"/>
            <a:ext cx="8014447" cy="4619203"/>
          </a:xfrm>
          <a:prstGeom prst="rect">
            <a:avLst/>
          </a:prstGeo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28949846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7000" advTm="5000">
        <p15:prstTrans prst="curtains"/>
      </p:transition>
    </mc:Choice>
    <mc:Fallback xmlns="">
      <p:transition spd="slow" advTm="5000">
        <p:fade/>
      </p:transition>
    </mc:Fallback>
  </mc:AlternateContent>
</p:sld>
</file>

<file path=ppt/theme/theme1.xml><?xml version="1.0" encoding="utf-8"?>
<a:theme xmlns:a="http://schemas.openxmlformats.org/drawingml/2006/main" name="Следа от самолет">
  <a:themeElements>
    <a:clrScheme name="Следа от самолет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TM04033937[[fn=Следа от самолет]]</Template>
  <TotalTime>315</TotalTime>
  <Words>257</Words>
  <Application>Microsoft Office PowerPoint</Application>
  <PresentationFormat>Широк екран</PresentationFormat>
  <Paragraphs>22</Paragraphs>
  <Slides>29</Slides>
  <Notes>0</Notes>
  <HiddenSlides>0</HiddenSlides>
  <MMClips>1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29</vt:i4>
      </vt:variant>
    </vt:vector>
  </HeadingPairs>
  <TitlesOfParts>
    <vt:vector size="33" baseType="lpstr">
      <vt:lpstr>Arial</vt:lpstr>
      <vt:lpstr>Caladea</vt:lpstr>
      <vt:lpstr>Garamond</vt:lpstr>
      <vt:lpstr>Следа от самолет</vt:lpstr>
      <vt:lpstr>“МУЗИКАЛНИ ПРИКАЗКИ”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dobi_boian@outlook.com</dc:creator>
  <cp:lastModifiedBy>dobi_boian@outlook.com</cp:lastModifiedBy>
  <cp:revision>91</cp:revision>
  <dcterms:created xsi:type="dcterms:W3CDTF">2023-03-08T22:00:25Z</dcterms:created>
  <dcterms:modified xsi:type="dcterms:W3CDTF">2023-03-16T18:48:40Z</dcterms:modified>
</cp:coreProperties>
</file>