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50" autoAdjust="0"/>
    <p:restoredTop sz="94660"/>
  </p:normalViewPr>
  <p:slideViewPr>
    <p:cSldViewPr>
      <p:cViewPr>
        <p:scale>
          <a:sx n="66" d="100"/>
          <a:sy n="66" d="100"/>
        </p:scale>
        <p:origin x="-1304" y="-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bg-BG" smtClean="0"/>
              <a:t>Щракнете за редакция стил подзагл. обр.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2DA9CA-1D55-4C0C-BAB7-8A67E8C8D25F}" type="datetimeFigureOut">
              <a:rPr lang="bg-BG" smtClean="0"/>
              <a:t>15.5.2024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935DC-5185-447A-9FC0-408504BAD417}" type="slidenum">
              <a:rPr lang="bg-BG" smtClean="0"/>
              <a:t>‹#›</a:t>
            </a:fld>
            <a:endParaRPr lang="bg-BG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2DA9CA-1D55-4C0C-BAB7-8A67E8C8D25F}" type="datetimeFigureOut">
              <a:rPr lang="bg-BG" smtClean="0"/>
              <a:t>15.5.2024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935DC-5185-447A-9FC0-408504BAD417}" type="slidenum">
              <a:rPr lang="bg-BG" smtClean="0"/>
              <a:t>‹#›</a:t>
            </a:fld>
            <a:endParaRPr lang="bg-BG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на сек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2DA9CA-1D55-4C0C-BAB7-8A67E8C8D25F}" type="datetimeFigureOut">
              <a:rPr lang="bg-BG" smtClean="0"/>
              <a:t>15.5.2024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935DC-5185-447A-9FC0-408504BAD417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2DA9CA-1D55-4C0C-BAB7-8A67E8C8D25F}" type="datetimeFigureOut">
              <a:rPr lang="bg-BG" smtClean="0"/>
              <a:t>15.5.2024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935DC-5185-447A-9FC0-408504BAD417}" type="slidenum">
              <a:rPr lang="bg-BG" smtClean="0"/>
              <a:t>‹#›</a:t>
            </a:fld>
            <a:endParaRPr lang="bg-BG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2DA9CA-1D55-4C0C-BAB7-8A67E8C8D25F}" type="datetimeFigureOut">
              <a:rPr lang="bg-BG" smtClean="0"/>
              <a:t>15.5.2024 г.</a:t>
            </a:fld>
            <a:endParaRPr lang="bg-B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935DC-5185-447A-9FC0-408504BAD417}" type="slidenum">
              <a:rPr lang="bg-BG" smtClean="0"/>
              <a:t>‹#›</a:t>
            </a:fld>
            <a:endParaRPr lang="bg-BG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2DA9CA-1D55-4C0C-BAB7-8A67E8C8D25F}" type="datetimeFigureOut">
              <a:rPr lang="bg-BG" smtClean="0"/>
              <a:t>15.5.2024 г.</a:t>
            </a:fld>
            <a:endParaRPr lang="bg-B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935DC-5185-447A-9FC0-408504BAD417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2DA9CA-1D55-4C0C-BAB7-8A67E8C8D25F}" type="datetimeFigureOut">
              <a:rPr lang="bg-BG" smtClean="0"/>
              <a:t>15.5.2024 г.</a:t>
            </a:fld>
            <a:endParaRPr lang="bg-B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935DC-5185-447A-9FC0-408504BAD417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2DA9CA-1D55-4C0C-BAB7-8A67E8C8D25F}" type="datetimeFigureOut">
              <a:rPr lang="bg-BG" smtClean="0"/>
              <a:t>15.5.2024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935DC-5185-447A-9FC0-408504BAD417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bg-BG" smtClean="0"/>
              <a:t>Щракнете върху иконата, за да добавите картина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2DA9CA-1D55-4C0C-BAB7-8A67E8C8D25F}" type="datetimeFigureOut">
              <a:rPr lang="bg-BG" smtClean="0"/>
              <a:t>15.5.2024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935DC-5185-447A-9FC0-408504BAD417}" type="slidenum">
              <a:rPr lang="bg-BG" smtClean="0"/>
              <a:t>‹#›</a:t>
            </a:fld>
            <a:endParaRPr lang="bg-BG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2DA9CA-1D55-4C0C-BAB7-8A67E8C8D25F}" type="datetimeFigureOut">
              <a:rPr lang="bg-BG" smtClean="0"/>
              <a:t>15.5.2024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935DC-5185-447A-9FC0-408504BAD417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bg-BG" smtClean="0"/>
              <a:t>Редакт. стил загл. образец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2DA9CA-1D55-4C0C-BAB7-8A67E8C8D25F}" type="datetimeFigureOut">
              <a:rPr lang="bg-BG" smtClean="0"/>
              <a:t>15.5.2024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935DC-5185-447A-9FC0-408504BAD417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322DA9CA-1D55-4C0C-BAB7-8A67E8C8D25F}" type="datetimeFigureOut">
              <a:rPr lang="bg-BG" smtClean="0"/>
              <a:t>15.5.2024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97C935DC-5185-447A-9FC0-408504BAD417}" type="slidenum">
              <a:rPr lang="bg-BG" smtClean="0"/>
              <a:t>‹#›</a:t>
            </a:fld>
            <a:endParaRPr lang="bg-BG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683568" y="764704"/>
            <a:ext cx="7632848" cy="4896544"/>
          </a:xfrm>
        </p:spPr>
        <p:txBody>
          <a:bodyPr/>
          <a:lstStyle/>
          <a:p>
            <a:pPr marL="182880" indent="0" algn="ctr">
              <a:buNone/>
            </a:pPr>
            <a:r>
              <a:rPr lang="bg-BG" sz="6000" i="1" dirty="0" smtClean="0">
                <a:latin typeface="Times New Roman" pitchFamily="18" charset="0"/>
                <a:cs typeface="Times New Roman" pitchFamily="18" charset="0"/>
              </a:rPr>
              <a:t>Форми на изкуство създавани </a:t>
            </a:r>
            <a:br>
              <a:rPr lang="bg-BG" sz="6000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bg-BG" sz="6000" i="1" dirty="0" smtClean="0">
                <a:latin typeface="Times New Roman" pitchFamily="18" charset="0"/>
                <a:cs typeface="Times New Roman" pitchFamily="18" charset="0"/>
              </a:rPr>
              <a:t>от деца за деца и възрастни.</a:t>
            </a:r>
            <a:endParaRPr lang="bg-BG" sz="6000" i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21552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лавие 2"/>
          <p:cNvSpPr>
            <a:spLocks noGrp="1"/>
          </p:cNvSpPr>
          <p:nvPr>
            <p:ph type="ctrTitle"/>
          </p:nvPr>
        </p:nvSpPr>
        <p:spPr>
          <a:xfrm>
            <a:off x="755576" y="188640"/>
            <a:ext cx="7237357" cy="6408712"/>
          </a:xfrm>
        </p:spPr>
        <p:txBody>
          <a:bodyPr/>
          <a:lstStyle/>
          <a:p>
            <a:r>
              <a:rPr lang="ru-RU" sz="2400" dirty="0" err="1">
                <a:solidFill>
                  <a:srgbClr val="095376"/>
                </a:solidFill>
                <a:effectLst/>
                <a:latin typeface="Times New Roman" pitchFamily="18" charset="0"/>
                <a:cs typeface="Times New Roman" pitchFamily="18" charset="0"/>
              </a:rPr>
              <a:t>Д</a:t>
            </a:r>
            <a:r>
              <a:rPr lang="ru-RU" sz="2400" dirty="0" err="1">
                <a:solidFill>
                  <a:srgbClr val="222222"/>
                </a:solidFill>
                <a:effectLst/>
                <a:latin typeface="Times New Roman" pitchFamily="18" charset="0"/>
                <a:cs typeface="Times New Roman" pitchFamily="18" charset="0"/>
              </a:rPr>
              <a:t>ецата</a:t>
            </a:r>
            <a:r>
              <a:rPr lang="ru-RU" sz="2400" dirty="0">
                <a:solidFill>
                  <a:srgbClr val="222222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222222"/>
                </a:solidFill>
                <a:effectLst/>
                <a:latin typeface="Times New Roman" pitchFamily="18" charset="0"/>
                <a:cs typeface="Times New Roman" pitchFamily="18" charset="0"/>
              </a:rPr>
              <a:t>са</a:t>
            </a:r>
            <a:r>
              <a:rPr lang="ru-RU" sz="2400" dirty="0">
                <a:solidFill>
                  <a:srgbClr val="222222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222222"/>
                </a:solidFill>
                <a:effectLst/>
                <a:latin typeface="Times New Roman" pitchFamily="18" charset="0"/>
                <a:cs typeface="Times New Roman" pitchFamily="18" charset="0"/>
              </a:rPr>
              <a:t>творци</a:t>
            </a:r>
            <a:r>
              <a:rPr lang="ru-RU" sz="2400" dirty="0">
                <a:solidFill>
                  <a:srgbClr val="222222"/>
                </a:solidFill>
                <a:effectLst/>
                <a:latin typeface="Times New Roman" pitchFamily="18" charset="0"/>
                <a:cs typeface="Times New Roman" pitchFamily="18" charset="0"/>
              </a:rPr>
              <a:t> по природа. Как </a:t>
            </a:r>
            <a:r>
              <a:rPr lang="ru-RU" sz="2400" dirty="0" err="1">
                <a:solidFill>
                  <a:srgbClr val="222222"/>
                </a:solidFill>
                <a:effectLst/>
                <a:latin typeface="Times New Roman" pitchFamily="18" charset="0"/>
                <a:cs typeface="Times New Roman" pitchFamily="18" charset="0"/>
              </a:rPr>
              <a:t>обаче</a:t>
            </a:r>
            <a:r>
              <a:rPr lang="ru-RU" sz="2400" dirty="0">
                <a:solidFill>
                  <a:srgbClr val="222222"/>
                </a:solidFill>
                <a:effectLst/>
                <a:latin typeface="Times New Roman" pitchFamily="18" charset="0"/>
                <a:cs typeface="Times New Roman" pitchFamily="18" charset="0"/>
              </a:rPr>
              <a:t> да им </a:t>
            </a:r>
            <a:r>
              <a:rPr lang="ru-RU" sz="2400" dirty="0" err="1">
                <a:solidFill>
                  <a:srgbClr val="222222"/>
                </a:solidFill>
                <a:effectLst/>
                <a:latin typeface="Times New Roman" pitchFamily="18" charset="0"/>
                <a:cs typeface="Times New Roman" pitchFamily="18" charset="0"/>
              </a:rPr>
              <a:t>помогнем</a:t>
            </a:r>
            <a:r>
              <a:rPr lang="ru-RU" sz="2400" dirty="0">
                <a:solidFill>
                  <a:srgbClr val="222222"/>
                </a:solidFill>
                <a:effectLst/>
                <a:latin typeface="Times New Roman" pitchFamily="18" charset="0"/>
                <a:cs typeface="Times New Roman" pitchFamily="18" charset="0"/>
              </a:rPr>
              <a:t> да </a:t>
            </a:r>
            <a:r>
              <a:rPr lang="ru-RU" sz="2400" dirty="0" err="1">
                <a:solidFill>
                  <a:srgbClr val="222222"/>
                </a:solidFill>
                <a:effectLst/>
                <a:latin typeface="Times New Roman" pitchFamily="18" charset="0"/>
                <a:cs typeface="Times New Roman" pitchFamily="18" charset="0"/>
              </a:rPr>
              <a:t>изразят</a:t>
            </a:r>
            <a:r>
              <a:rPr lang="ru-RU" sz="2400" dirty="0">
                <a:solidFill>
                  <a:srgbClr val="222222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222222"/>
                </a:solidFill>
                <a:effectLst/>
                <a:latin typeface="Times New Roman" pitchFamily="18" charset="0"/>
                <a:cs typeface="Times New Roman" pitchFamily="18" charset="0"/>
              </a:rPr>
              <a:t>това</a:t>
            </a:r>
            <a:r>
              <a:rPr lang="ru-RU" sz="2400" dirty="0">
                <a:solidFill>
                  <a:srgbClr val="222222"/>
                </a:solidFill>
                <a:effectLst/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solidFill>
                  <a:srgbClr val="222222"/>
                </a:solidFill>
                <a:effectLst/>
                <a:latin typeface="Times New Roman" pitchFamily="18" charset="0"/>
                <a:cs typeface="Times New Roman" pitchFamily="18" charset="0"/>
              </a:rPr>
              <a:t>което</a:t>
            </a:r>
            <a:r>
              <a:rPr lang="ru-RU" sz="2400" dirty="0">
                <a:solidFill>
                  <a:srgbClr val="222222"/>
                </a:solidFill>
                <a:effectLst/>
                <a:latin typeface="Times New Roman" pitchFamily="18" charset="0"/>
                <a:cs typeface="Times New Roman" pitchFamily="18" charset="0"/>
              </a:rPr>
              <a:t> се </a:t>
            </a:r>
            <a:r>
              <a:rPr lang="ru-RU" sz="2400" dirty="0" err="1">
                <a:solidFill>
                  <a:srgbClr val="222222"/>
                </a:solidFill>
                <a:effectLst/>
                <a:latin typeface="Times New Roman" pitchFamily="18" charset="0"/>
                <a:cs typeface="Times New Roman" pitchFamily="18" charset="0"/>
              </a:rPr>
              <a:t>крие</a:t>
            </a:r>
            <a:r>
              <a:rPr lang="ru-RU" sz="2400" dirty="0">
                <a:solidFill>
                  <a:srgbClr val="222222"/>
                </a:solidFill>
                <a:effectLst/>
                <a:latin typeface="Times New Roman" pitchFamily="18" charset="0"/>
                <a:cs typeface="Times New Roman" pitchFamily="18" charset="0"/>
              </a:rPr>
              <a:t> в душите им? </a:t>
            </a:r>
            <a:r>
              <a:rPr lang="ru-RU" sz="2400" dirty="0" err="1">
                <a:solidFill>
                  <a:srgbClr val="222222"/>
                </a:solidFill>
                <a:effectLst/>
                <a:latin typeface="Times New Roman" pitchFamily="18" charset="0"/>
                <a:cs typeface="Times New Roman" pitchFamily="18" charset="0"/>
              </a:rPr>
              <a:t>Най-точният</a:t>
            </a:r>
            <a:r>
              <a:rPr lang="ru-RU" sz="2400" dirty="0">
                <a:solidFill>
                  <a:srgbClr val="222222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222222"/>
                </a:solidFill>
                <a:effectLst/>
                <a:latin typeface="Times New Roman" pitchFamily="18" charset="0"/>
                <a:cs typeface="Times New Roman" pitchFamily="18" charset="0"/>
              </a:rPr>
              <a:t>път</a:t>
            </a:r>
            <a:r>
              <a:rPr lang="ru-RU" sz="2400" dirty="0">
                <a:solidFill>
                  <a:srgbClr val="222222"/>
                </a:solidFill>
                <a:effectLst/>
                <a:latin typeface="Times New Roman" pitchFamily="18" charset="0"/>
                <a:cs typeface="Times New Roman" pitchFamily="18" charset="0"/>
              </a:rPr>
              <a:t> е чрез </a:t>
            </a:r>
            <a:r>
              <a:rPr lang="ru-RU" sz="2400" dirty="0" err="1">
                <a:solidFill>
                  <a:srgbClr val="222222"/>
                </a:solidFill>
                <a:effectLst/>
                <a:latin typeface="Times New Roman" pitchFamily="18" charset="0"/>
                <a:cs typeface="Times New Roman" pitchFamily="18" charset="0"/>
              </a:rPr>
              <a:t>изкуството</a:t>
            </a:r>
            <a:r>
              <a:rPr lang="ru-RU" sz="2400" dirty="0">
                <a:solidFill>
                  <a:srgbClr val="222222"/>
                </a:solidFill>
                <a:effectLst/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ru-RU" sz="2400" dirty="0" err="1">
                <a:solidFill>
                  <a:srgbClr val="222222"/>
                </a:solidFill>
                <a:effectLst/>
                <a:latin typeface="Times New Roman" pitchFamily="18" charset="0"/>
                <a:cs typeface="Times New Roman" pitchFamily="18" charset="0"/>
              </a:rPr>
              <a:t>неговите</a:t>
            </a:r>
            <a:r>
              <a:rPr lang="ru-RU" sz="2400" dirty="0">
                <a:solidFill>
                  <a:srgbClr val="222222"/>
                </a:solidFill>
                <a:effectLst/>
                <a:latin typeface="Times New Roman" pitchFamily="18" charset="0"/>
                <a:cs typeface="Times New Roman" pitchFamily="18" charset="0"/>
              </a:rPr>
              <a:t> средства. </a:t>
            </a:r>
            <a:r>
              <a:rPr lang="ru-RU" sz="2400" dirty="0" err="1">
                <a:solidFill>
                  <a:srgbClr val="222222"/>
                </a:solidFill>
                <a:effectLst/>
                <a:latin typeface="Times New Roman" pitchFamily="18" charset="0"/>
                <a:cs typeface="Times New Roman" pitchFamily="18" charset="0"/>
              </a:rPr>
              <a:t>Този</a:t>
            </a:r>
            <a:r>
              <a:rPr lang="ru-RU" sz="2400" dirty="0">
                <a:solidFill>
                  <a:srgbClr val="222222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222222"/>
                </a:solidFill>
                <a:effectLst/>
                <a:latin typeface="Times New Roman" pitchFamily="18" charset="0"/>
                <a:cs typeface="Times New Roman" pitchFamily="18" charset="0"/>
              </a:rPr>
              <a:t>процес</a:t>
            </a:r>
            <a:r>
              <a:rPr lang="ru-RU" sz="2400" dirty="0">
                <a:solidFill>
                  <a:srgbClr val="222222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222222"/>
                </a:solidFill>
                <a:effectLst/>
                <a:latin typeface="Times New Roman" pitchFamily="18" charset="0"/>
                <a:cs typeface="Times New Roman" pitchFamily="18" charset="0"/>
              </a:rPr>
              <a:t>трябва</a:t>
            </a:r>
            <a:r>
              <a:rPr lang="ru-RU" sz="2400" dirty="0">
                <a:solidFill>
                  <a:srgbClr val="222222"/>
                </a:solidFill>
                <a:effectLst/>
                <a:latin typeface="Times New Roman" pitchFamily="18" charset="0"/>
                <a:cs typeface="Times New Roman" pitchFamily="18" charset="0"/>
              </a:rPr>
              <a:t> да </a:t>
            </a:r>
            <a:r>
              <a:rPr lang="ru-RU" sz="2400" dirty="0" err="1">
                <a:solidFill>
                  <a:srgbClr val="222222"/>
                </a:solidFill>
                <a:effectLst/>
                <a:latin typeface="Times New Roman" pitchFamily="18" charset="0"/>
                <a:cs typeface="Times New Roman" pitchFamily="18" charset="0"/>
              </a:rPr>
              <a:t>започне</a:t>
            </a:r>
            <a:r>
              <a:rPr lang="ru-RU" sz="2400" dirty="0">
                <a:solidFill>
                  <a:srgbClr val="222222"/>
                </a:solidFill>
                <a:effectLst/>
                <a:latin typeface="Times New Roman" pitchFamily="18" charset="0"/>
                <a:cs typeface="Times New Roman" pitchFamily="18" charset="0"/>
              </a:rPr>
              <a:t> от </a:t>
            </a:r>
            <a:r>
              <a:rPr lang="ru-RU" sz="2400" dirty="0" err="1">
                <a:solidFill>
                  <a:srgbClr val="222222"/>
                </a:solidFill>
                <a:effectLst/>
                <a:latin typeface="Times New Roman" pitchFamily="18" charset="0"/>
                <a:cs typeface="Times New Roman" pitchFamily="18" charset="0"/>
              </a:rPr>
              <a:t>най-ранна</a:t>
            </a:r>
            <a:r>
              <a:rPr lang="ru-RU" sz="2400" dirty="0">
                <a:solidFill>
                  <a:srgbClr val="222222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222222"/>
                </a:solidFill>
                <a:effectLst/>
                <a:latin typeface="Times New Roman" pitchFamily="18" charset="0"/>
                <a:cs typeface="Times New Roman" pitchFamily="18" charset="0"/>
              </a:rPr>
              <a:t>детска</a:t>
            </a:r>
            <a:r>
              <a:rPr lang="ru-RU" sz="2400" dirty="0">
                <a:solidFill>
                  <a:srgbClr val="222222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222222"/>
                </a:solidFill>
                <a:effectLst/>
                <a:latin typeface="Times New Roman" pitchFamily="18" charset="0"/>
                <a:cs typeface="Times New Roman" pitchFamily="18" charset="0"/>
              </a:rPr>
              <a:t>възраст</a:t>
            </a:r>
            <a:r>
              <a:rPr lang="ru-RU" sz="2400" dirty="0">
                <a:solidFill>
                  <a:srgbClr val="222222"/>
                </a:solidFill>
                <a:effectLst/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dirty="0" err="1">
                <a:solidFill>
                  <a:srgbClr val="222222"/>
                </a:solidFill>
                <a:effectLst/>
                <a:latin typeface="Times New Roman" pitchFamily="18" charset="0"/>
                <a:cs typeface="Times New Roman" pitchFamily="18" charset="0"/>
              </a:rPr>
              <a:t>Способността</a:t>
            </a:r>
            <a:r>
              <a:rPr lang="ru-RU" sz="2400" dirty="0">
                <a:solidFill>
                  <a:srgbClr val="222222"/>
                </a:solidFill>
                <a:effectLst/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2400" dirty="0" err="1">
                <a:solidFill>
                  <a:srgbClr val="222222"/>
                </a:solidFill>
                <a:effectLst/>
                <a:latin typeface="Times New Roman" pitchFamily="18" charset="0"/>
                <a:cs typeface="Times New Roman" pitchFamily="18" charset="0"/>
              </a:rPr>
              <a:t>детето</a:t>
            </a:r>
            <a:r>
              <a:rPr lang="ru-RU" sz="2400" dirty="0">
                <a:solidFill>
                  <a:srgbClr val="222222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222222"/>
                </a:solidFill>
                <a:effectLst/>
                <a:latin typeface="Times New Roman" pitchFamily="18" charset="0"/>
                <a:cs typeface="Times New Roman" pitchFamily="18" charset="0"/>
              </a:rPr>
              <a:t>тогава</a:t>
            </a:r>
            <a:r>
              <a:rPr lang="ru-RU" sz="2400" dirty="0">
                <a:solidFill>
                  <a:srgbClr val="222222"/>
                </a:solidFill>
                <a:effectLst/>
                <a:latin typeface="Times New Roman" pitchFamily="18" charset="0"/>
                <a:cs typeface="Times New Roman" pitchFamily="18" charset="0"/>
              </a:rPr>
              <a:t> да се </a:t>
            </a:r>
            <a:r>
              <a:rPr lang="ru-RU" sz="2400" dirty="0" err="1">
                <a:solidFill>
                  <a:srgbClr val="222222"/>
                </a:solidFill>
                <a:effectLst/>
                <a:latin typeface="Times New Roman" pitchFamily="18" charset="0"/>
                <a:cs typeface="Times New Roman" pitchFamily="18" charset="0"/>
              </a:rPr>
              <a:t>учудва</a:t>
            </a:r>
            <a:r>
              <a:rPr lang="ru-RU" sz="2400" dirty="0">
                <a:solidFill>
                  <a:srgbClr val="222222"/>
                </a:solidFill>
                <a:effectLst/>
                <a:latin typeface="Times New Roman" pitchFamily="18" charset="0"/>
                <a:cs typeface="Times New Roman" pitchFamily="18" charset="0"/>
              </a:rPr>
              <a:t> и да </a:t>
            </a:r>
            <a:r>
              <a:rPr lang="ru-RU" sz="2400" dirty="0" err="1">
                <a:solidFill>
                  <a:srgbClr val="222222"/>
                </a:solidFill>
                <a:effectLst/>
                <a:latin typeface="Times New Roman" pitchFamily="18" charset="0"/>
                <a:cs typeface="Times New Roman" pitchFamily="18" charset="0"/>
              </a:rPr>
              <a:t>вижда</a:t>
            </a:r>
            <a:r>
              <a:rPr lang="ru-RU" sz="2400" dirty="0">
                <a:solidFill>
                  <a:srgbClr val="222222"/>
                </a:solidFill>
                <a:effectLst/>
                <a:latin typeface="Times New Roman" pitchFamily="18" charset="0"/>
                <a:cs typeface="Times New Roman" pitchFamily="18" charset="0"/>
              </a:rPr>
              <a:t> света, </a:t>
            </a:r>
            <a:r>
              <a:rPr lang="ru-RU" sz="2400" dirty="0" err="1">
                <a:solidFill>
                  <a:srgbClr val="222222"/>
                </a:solidFill>
                <a:effectLst/>
                <a:latin typeface="Times New Roman" pitchFamily="18" charset="0"/>
                <a:cs typeface="Times New Roman" pitchFamily="18" charset="0"/>
              </a:rPr>
              <a:t>предметите</a:t>
            </a:r>
            <a:r>
              <a:rPr lang="ru-RU" sz="2400" dirty="0">
                <a:solidFill>
                  <a:srgbClr val="222222"/>
                </a:solidFill>
                <a:effectLst/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ru-RU" sz="2400" dirty="0" err="1">
                <a:solidFill>
                  <a:srgbClr val="222222"/>
                </a:solidFill>
                <a:effectLst/>
                <a:latin typeface="Times New Roman" pitchFamily="18" charset="0"/>
                <a:cs typeface="Times New Roman" pitchFamily="18" charset="0"/>
              </a:rPr>
              <a:t>явленията</a:t>
            </a:r>
            <a:r>
              <a:rPr lang="ru-RU" sz="2400" dirty="0">
                <a:solidFill>
                  <a:srgbClr val="222222"/>
                </a:solidFill>
                <a:effectLst/>
                <a:latin typeface="Times New Roman" pitchFamily="18" charset="0"/>
                <a:cs typeface="Times New Roman" pitchFamily="18" charset="0"/>
              </a:rPr>
              <a:t> без предубеждение, </a:t>
            </a:r>
            <a:r>
              <a:rPr lang="ru-RU" sz="2400" dirty="0" err="1">
                <a:solidFill>
                  <a:srgbClr val="222222"/>
                </a:solidFill>
                <a:effectLst/>
                <a:latin typeface="Times New Roman" pitchFamily="18" charset="0"/>
                <a:cs typeface="Times New Roman" pitchFamily="18" charset="0"/>
              </a:rPr>
              <a:t>със</a:t>
            </a:r>
            <a:r>
              <a:rPr lang="ru-RU" sz="2400" dirty="0">
                <a:solidFill>
                  <a:srgbClr val="222222"/>
                </a:solidFill>
                <a:effectLst/>
                <a:latin typeface="Times New Roman" pitchFamily="18" charset="0"/>
                <a:cs typeface="Times New Roman" pitchFamily="18" charset="0"/>
              </a:rPr>
              <a:t> свой </a:t>
            </a:r>
            <a:r>
              <a:rPr lang="ru-RU" sz="2400" dirty="0" err="1">
                <a:solidFill>
                  <a:srgbClr val="222222"/>
                </a:solidFill>
                <a:effectLst/>
                <a:latin typeface="Times New Roman" pitchFamily="18" charset="0"/>
                <a:cs typeface="Times New Roman" pitchFamily="18" charset="0"/>
              </a:rPr>
              <a:t>поглед</a:t>
            </a:r>
            <a:r>
              <a:rPr lang="ru-RU" sz="2400" dirty="0">
                <a:solidFill>
                  <a:srgbClr val="222222"/>
                </a:solidFill>
                <a:effectLst/>
                <a:latin typeface="Times New Roman" pitchFamily="18" charset="0"/>
                <a:cs typeface="Times New Roman" pitchFamily="18" charset="0"/>
              </a:rPr>
              <a:t> и да </a:t>
            </a:r>
            <a:r>
              <a:rPr lang="ru-RU" sz="2400" dirty="0" err="1">
                <a:solidFill>
                  <a:srgbClr val="222222"/>
                </a:solidFill>
                <a:effectLst/>
                <a:latin typeface="Times New Roman" pitchFamily="18" charset="0"/>
                <a:cs typeface="Times New Roman" pitchFamily="18" charset="0"/>
              </a:rPr>
              <a:t>съзира</a:t>
            </a:r>
            <a:r>
              <a:rPr lang="ru-RU" sz="2400" dirty="0">
                <a:solidFill>
                  <a:srgbClr val="222222"/>
                </a:solidFill>
                <a:effectLst/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2400" dirty="0" err="1">
                <a:solidFill>
                  <a:srgbClr val="222222"/>
                </a:solidFill>
                <a:effectLst/>
                <a:latin typeface="Times New Roman" pitchFamily="18" charset="0"/>
                <a:cs typeface="Times New Roman" pitchFamily="18" charset="0"/>
              </a:rPr>
              <a:t>тях</a:t>
            </a:r>
            <a:r>
              <a:rPr lang="ru-RU" sz="2400" dirty="0">
                <a:solidFill>
                  <a:srgbClr val="222222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222222"/>
                </a:solidFill>
                <a:effectLst/>
                <a:latin typeface="Times New Roman" pitchFamily="18" charset="0"/>
                <a:cs typeface="Times New Roman" pitchFamily="18" charset="0"/>
              </a:rPr>
              <a:t>неизвестното</a:t>
            </a:r>
            <a:r>
              <a:rPr lang="ru-RU" sz="2400" dirty="0">
                <a:solidFill>
                  <a:srgbClr val="222222"/>
                </a:solidFill>
                <a:effectLst/>
                <a:latin typeface="Times New Roman" pitchFamily="18" charset="0"/>
                <a:cs typeface="Times New Roman" pitchFamily="18" charset="0"/>
              </a:rPr>
              <a:t>, да </a:t>
            </a:r>
            <a:r>
              <a:rPr lang="ru-RU" sz="2400" dirty="0" err="1">
                <a:solidFill>
                  <a:srgbClr val="222222"/>
                </a:solidFill>
                <a:effectLst/>
                <a:latin typeface="Times New Roman" pitchFamily="18" charset="0"/>
                <a:cs typeface="Times New Roman" pitchFamily="18" charset="0"/>
              </a:rPr>
              <a:t>бъде</a:t>
            </a:r>
            <a:r>
              <a:rPr lang="ru-RU" sz="2400" dirty="0">
                <a:solidFill>
                  <a:srgbClr val="222222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222222"/>
                </a:solidFill>
                <a:effectLst/>
                <a:latin typeface="Times New Roman" pitchFamily="18" charset="0"/>
                <a:cs typeface="Times New Roman" pitchFamily="18" charset="0"/>
              </a:rPr>
              <a:t>откривател</a:t>
            </a:r>
            <a:r>
              <a:rPr lang="ru-RU" sz="2400" dirty="0">
                <a:solidFill>
                  <a:srgbClr val="222222"/>
                </a:solidFill>
                <a:effectLst/>
                <a:latin typeface="Times New Roman" pitchFamily="18" charset="0"/>
                <a:cs typeface="Times New Roman" pitchFamily="18" charset="0"/>
              </a:rPr>
              <a:t> е </a:t>
            </a:r>
            <a:r>
              <a:rPr lang="ru-RU" sz="2400" dirty="0" err="1">
                <a:solidFill>
                  <a:srgbClr val="222222"/>
                </a:solidFill>
                <a:effectLst/>
                <a:latin typeface="Times New Roman" pitchFamily="18" charset="0"/>
                <a:cs typeface="Times New Roman" pitchFamily="18" charset="0"/>
              </a:rPr>
              <a:t>най-благодатната</a:t>
            </a:r>
            <a:r>
              <a:rPr lang="ru-RU" sz="2400" dirty="0">
                <a:solidFill>
                  <a:srgbClr val="222222"/>
                </a:solidFill>
                <a:effectLst/>
                <a:latin typeface="Times New Roman" pitchFamily="18" charset="0"/>
                <a:cs typeface="Times New Roman" pitchFamily="18" charset="0"/>
              </a:rPr>
              <a:t> почва за развитие. </a:t>
            </a:r>
            <a:r>
              <a:rPr lang="ru-RU" sz="2400" dirty="0" err="1">
                <a:solidFill>
                  <a:srgbClr val="222222"/>
                </a:solidFill>
                <a:effectLst/>
                <a:latin typeface="Times New Roman" pitchFamily="18" charset="0"/>
                <a:cs typeface="Times New Roman" pitchFamily="18" charset="0"/>
              </a:rPr>
              <a:t>Чувствата</a:t>
            </a:r>
            <a:r>
              <a:rPr lang="ru-RU" sz="2400" dirty="0">
                <a:solidFill>
                  <a:srgbClr val="222222"/>
                </a:solidFill>
                <a:effectLst/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solidFill>
                  <a:srgbClr val="222222"/>
                </a:solidFill>
                <a:effectLst/>
                <a:latin typeface="Times New Roman" pitchFamily="18" charset="0"/>
                <a:cs typeface="Times New Roman" pitchFamily="18" charset="0"/>
              </a:rPr>
              <a:t>емоциите</a:t>
            </a:r>
            <a:r>
              <a:rPr lang="ru-RU" sz="2400" dirty="0">
                <a:solidFill>
                  <a:srgbClr val="222222"/>
                </a:solidFill>
                <a:effectLst/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2400" dirty="0" err="1">
                <a:solidFill>
                  <a:srgbClr val="222222"/>
                </a:solidFill>
                <a:effectLst/>
                <a:latin typeface="Times New Roman" pitchFamily="18" charset="0"/>
                <a:cs typeface="Times New Roman" pitchFamily="18" charset="0"/>
              </a:rPr>
              <a:t>това</a:t>
            </a:r>
            <a:r>
              <a:rPr lang="ru-RU" sz="2400" dirty="0">
                <a:solidFill>
                  <a:srgbClr val="222222"/>
                </a:solidFill>
                <a:effectLst/>
                <a:latin typeface="Times New Roman" pitchFamily="18" charset="0"/>
                <a:cs typeface="Times New Roman" pitchFamily="18" charset="0"/>
              </a:rPr>
              <a:t> е </a:t>
            </a:r>
            <a:r>
              <a:rPr lang="ru-RU" sz="2400" dirty="0" err="1">
                <a:solidFill>
                  <a:srgbClr val="222222"/>
                </a:solidFill>
                <a:effectLst/>
                <a:latin typeface="Times New Roman" pitchFamily="18" charset="0"/>
                <a:cs typeface="Times New Roman" pitchFamily="18" charset="0"/>
              </a:rPr>
              <a:t>стихията</a:t>
            </a:r>
            <a:r>
              <a:rPr lang="ru-RU" sz="2400" dirty="0">
                <a:solidFill>
                  <a:srgbClr val="222222"/>
                </a:solidFill>
                <a:effectLst/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2400" dirty="0" err="1">
                <a:solidFill>
                  <a:srgbClr val="222222"/>
                </a:solidFill>
                <a:effectLst/>
                <a:latin typeface="Times New Roman" pitchFamily="18" charset="0"/>
                <a:cs typeface="Times New Roman" pitchFamily="18" charset="0"/>
              </a:rPr>
              <a:t>детето</a:t>
            </a:r>
            <a:r>
              <a:rPr lang="ru-RU" sz="2400" dirty="0">
                <a:solidFill>
                  <a:srgbClr val="222222"/>
                </a:solidFill>
                <a:effectLst/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solidFill>
                  <a:srgbClr val="222222"/>
                </a:solidFill>
                <a:effectLst/>
                <a:latin typeface="Times New Roman" pitchFamily="18" charset="0"/>
                <a:cs typeface="Times New Roman" pitchFamily="18" charset="0"/>
              </a:rPr>
              <a:t>което</a:t>
            </a:r>
            <a:r>
              <a:rPr lang="ru-RU" sz="2400" dirty="0">
                <a:solidFill>
                  <a:srgbClr val="222222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222222"/>
                </a:solidFill>
                <a:effectLst/>
                <a:latin typeface="Times New Roman" pitchFamily="18" charset="0"/>
                <a:cs typeface="Times New Roman" pitchFamily="18" charset="0"/>
              </a:rPr>
              <a:t>още</a:t>
            </a:r>
            <a:r>
              <a:rPr lang="ru-RU" sz="2400" dirty="0">
                <a:solidFill>
                  <a:srgbClr val="222222"/>
                </a:solidFill>
                <a:effectLst/>
                <a:latin typeface="Times New Roman" pitchFamily="18" charset="0"/>
                <a:cs typeface="Times New Roman" pitchFamily="18" charset="0"/>
              </a:rPr>
              <a:t> не е </a:t>
            </a:r>
            <a:r>
              <a:rPr lang="ru-RU" sz="2400" dirty="0" err="1">
                <a:solidFill>
                  <a:srgbClr val="222222"/>
                </a:solidFill>
                <a:effectLst/>
                <a:latin typeface="Times New Roman" pitchFamily="18" charset="0"/>
                <a:cs typeface="Times New Roman" pitchFamily="18" charset="0"/>
              </a:rPr>
              <a:t>затормозено</a:t>
            </a:r>
            <a:r>
              <a:rPr lang="ru-RU" sz="2400" dirty="0">
                <a:solidFill>
                  <a:srgbClr val="222222"/>
                </a:solidFill>
                <a:effectLst/>
                <a:latin typeface="Times New Roman" pitchFamily="18" charset="0"/>
                <a:cs typeface="Times New Roman" pitchFamily="18" charset="0"/>
              </a:rPr>
              <a:t> от оформили се </a:t>
            </a:r>
            <a:r>
              <a:rPr lang="ru-RU" sz="2400" dirty="0" err="1">
                <a:solidFill>
                  <a:srgbClr val="222222"/>
                </a:solidFill>
                <a:effectLst/>
                <a:latin typeface="Times New Roman" pitchFamily="18" charset="0"/>
                <a:cs typeface="Times New Roman" pitchFamily="18" charset="0"/>
              </a:rPr>
              <a:t>представи</a:t>
            </a:r>
            <a:r>
              <a:rPr lang="ru-RU" sz="2400" dirty="0">
                <a:solidFill>
                  <a:srgbClr val="222222"/>
                </a:solidFill>
                <a:effectLst/>
                <a:latin typeface="Times New Roman" pitchFamily="18" charset="0"/>
                <a:cs typeface="Times New Roman" pitchFamily="18" charset="0"/>
              </a:rPr>
              <a:t>, оценки и </a:t>
            </a:r>
            <a:r>
              <a:rPr lang="ru-RU" sz="2400" dirty="0" err="1">
                <a:solidFill>
                  <a:srgbClr val="222222"/>
                </a:solidFill>
                <a:effectLst/>
                <a:latin typeface="Times New Roman" pitchFamily="18" charset="0"/>
                <a:cs typeface="Times New Roman" pitchFamily="18" charset="0"/>
              </a:rPr>
              <a:t>чужди</a:t>
            </a:r>
            <a:r>
              <a:rPr lang="ru-RU" sz="2400" dirty="0">
                <a:solidFill>
                  <a:srgbClr val="222222"/>
                </a:solidFill>
                <a:effectLst/>
                <a:latin typeface="Times New Roman" pitchFamily="18" charset="0"/>
                <a:cs typeface="Times New Roman" pitchFamily="18" charset="0"/>
              </a:rPr>
              <a:t> мнения. </a:t>
            </a:r>
            <a:r>
              <a:rPr lang="ru-RU" sz="2400" dirty="0" err="1">
                <a:solidFill>
                  <a:srgbClr val="222222"/>
                </a:solidFill>
                <a:effectLst/>
                <a:latin typeface="Times New Roman" pitchFamily="18" charset="0"/>
                <a:cs typeface="Times New Roman" pitchFamily="18" charset="0"/>
              </a:rPr>
              <a:t>Емоционалната</a:t>
            </a:r>
            <a:r>
              <a:rPr lang="ru-RU" sz="2400" dirty="0">
                <a:solidFill>
                  <a:srgbClr val="222222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222222"/>
                </a:solidFill>
                <a:effectLst/>
                <a:latin typeface="Times New Roman" pitchFamily="18" charset="0"/>
                <a:cs typeface="Times New Roman" pitchFamily="18" charset="0"/>
              </a:rPr>
              <a:t>възбудимост</a:t>
            </a:r>
            <a:r>
              <a:rPr lang="ru-RU" sz="2400" dirty="0">
                <a:solidFill>
                  <a:srgbClr val="222222"/>
                </a:solidFill>
                <a:effectLst/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2400" dirty="0" err="1">
                <a:solidFill>
                  <a:srgbClr val="222222"/>
                </a:solidFill>
                <a:effectLst/>
                <a:latin typeface="Times New Roman" pitchFamily="18" charset="0"/>
                <a:cs typeface="Times New Roman" pitchFamily="18" charset="0"/>
              </a:rPr>
              <a:t>детето</a:t>
            </a:r>
            <a:r>
              <a:rPr lang="ru-RU" sz="2400" dirty="0">
                <a:solidFill>
                  <a:srgbClr val="222222"/>
                </a:solidFill>
                <a:effectLst/>
                <a:latin typeface="Times New Roman" pitchFamily="18" charset="0"/>
                <a:cs typeface="Times New Roman" pitchFamily="18" charset="0"/>
              </a:rPr>
              <a:t> е </a:t>
            </a:r>
            <a:r>
              <a:rPr lang="ru-RU" sz="2400" dirty="0" err="1">
                <a:solidFill>
                  <a:srgbClr val="222222"/>
                </a:solidFill>
                <a:effectLst/>
                <a:latin typeface="Times New Roman" pitchFamily="18" charset="0"/>
                <a:cs typeface="Times New Roman" pitchFamily="18" charset="0"/>
              </a:rPr>
              <a:t>основният</a:t>
            </a:r>
            <a:r>
              <a:rPr lang="ru-RU" sz="2400" dirty="0">
                <a:solidFill>
                  <a:srgbClr val="222222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222222"/>
                </a:solidFill>
                <a:effectLst/>
                <a:latin typeface="Times New Roman" pitchFamily="18" charset="0"/>
                <a:cs typeface="Times New Roman" pitchFamily="18" charset="0"/>
              </a:rPr>
              <a:t>извор</a:t>
            </a:r>
            <a:r>
              <a:rPr lang="ru-RU" sz="2400" dirty="0">
                <a:solidFill>
                  <a:srgbClr val="222222"/>
                </a:solidFill>
                <a:effectLst/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2400" dirty="0" err="1">
                <a:solidFill>
                  <a:srgbClr val="222222"/>
                </a:solidFill>
                <a:effectLst/>
                <a:latin typeface="Times New Roman" pitchFamily="18" charset="0"/>
                <a:cs typeface="Times New Roman" pitchFamily="18" charset="0"/>
              </a:rPr>
              <a:t>ярката</a:t>
            </a:r>
            <a:r>
              <a:rPr lang="ru-RU" sz="2400" dirty="0">
                <a:solidFill>
                  <a:srgbClr val="222222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222222"/>
                </a:solidFill>
                <a:effectLst/>
                <a:latin typeface="Times New Roman" pitchFamily="18" charset="0"/>
                <a:cs typeface="Times New Roman" pitchFamily="18" charset="0"/>
              </a:rPr>
              <a:t>изразителност</a:t>
            </a:r>
            <a:r>
              <a:rPr lang="ru-RU" sz="2400" dirty="0">
                <a:solidFill>
                  <a:srgbClr val="222222"/>
                </a:solidFill>
                <a:effectLst/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2400" dirty="0" err="1">
                <a:solidFill>
                  <a:srgbClr val="222222"/>
                </a:solidFill>
                <a:effectLst/>
                <a:latin typeface="Times New Roman" pitchFamily="18" charset="0"/>
                <a:cs typeface="Times New Roman" pitchFamily="18" charset="0"/>
              </a:rPr>
              <a:t>неговото</a:t>
            </a:r>
            <a:r>
              <a:rPr lang="ru-RU" sz="2400" dirty="0">
                <a:solidFill>
                  <a:srgbClr val="222222"/>
                </a:solidFill>
                <a:effectLst/>
                <a:latin typeface="Times New Roman" pitchFamily="18" charset="0"/>
                <a:cs typeface="Times New Roman" pitchFamily="18" charset="0"/>
              </a:rPr>
              <a:t> творчество</a:t>
            </a:r>
            <a:r>
              <a:rPr lang="ru-RU" sz="2400" b="0" dirty="0">
                <a:solidFill>
                  <a:srgbClr val="222222"/>
                </a:solidFill>
                <a:effectLst/>
                <a:latin typeface="Times New Roman" pitchFamily="18" charset="0"/>
                <a:cs typeface="Times New Roman" pitchFamily="18" charset="0"/>
              </a:rPr>
              <a:t>.</a:t>
            </a:r>
            <a:endParaRPr lang="bg-BG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15891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Картина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143000" y="-1143000"/>
            <a:ext cx="6858000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97247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Картина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040093" y="1803716"/>
            <a:ext cx="6847790" cy="3240360"/>
          </a:xfrm>
          <a:prstGeom prst="rect">
            <a:avLst/>
          </a:prstGeom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2001993" y="2001995"/>
            <a:ext cx="6847793" cy="2843808"/>
          </a:xfrm>
          <a:prstGeom prst="rect">
            <a:avLst/>
          </a:prstGeom>
        </p:spPr>
      </p:pic>
      <p:pic>
        <p:nvPicPr>
          <p:cNvPr id="6" name="Картина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185084" y="1899085"/>
            <a:ext cx="6857999" cy="3059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78669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Картина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143000" y="1143001"/>
            <a:ext cx="6858000" cy="4572000"/>
          </a:xfrm>
          <a:prstGeom prst="rect">
            <a:avLst/>
          </a:prstGeom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408545" y="1556792"/>
            <a:ext cx="4764021" cy="3573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56477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Картина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379431" y="1093431"/>
            <a:ext cx="6858000" cy="4671138"/>
          </a:xfrm>
          <a:prstGeom prst="rect">
            <a:avLst/>
          </a:prstGeom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585573" y="1241757"/>
            <a:ext cx="5544616" cy="4158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19877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Картина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359024" y="1359024"/>
            <a:ext cx="6857998" cy="4139953"/>
          </a:xfrm>
          <a:prstGeom prst="rect">
            <a:avLst/>
          </a:prstGeom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200939" y="939016"/>
            <a:ext cx="6857997" cy="4979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18617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Картина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138768" y="1147237"/>
            <a:ext cx="6849535" cy="4572000"/>
          </a:xfrm>
          <a:prstGeom prst="rect">
            <a:avLst/>
          </a:prstGeom>
        </p:spPr>
      </p:pic>
      <p:pic>
        <p:nvPicPr>
          <p:cNvPr id="6" name="Картина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358989" y="-778517"/>
            <a:ext cx="2998024" cy="4572001"/>
          </a:xfrm>
          <a:prstGeom prst="rect">
            <a:avLst/>
          </a:prstGeom>
        </p:spPr>
      </p:pic>
      <p:pic>
        <p:nvPicPr>
          <p:cNvPr id="7" name="Картина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1" y="3006496"/>
            <a:ext cx="4572002" cy="3851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22401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Картина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320987" y="1034990"/>
            <a:ext cx="6858001" cy="4788025"/>
          </a:xfrm>
          <a:prstGeom prst="rect">
            <a:avLst/>
          </a:prstGeom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51880" y="-635130"/>
            <a:ext cx="3052211" cy="4355975"/>
          </a:xfrm>
          <a:prstGeom prst="rect">
            <a:avLst/>
          </a:prstGeom>
        </p:spPr>
      </p:pic>
      <p:pic>
        <p:nvPicPr>
          <p:cNvPr id="6" name="Картина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3068963"/>
            <a:ext cx="4355975" cy="3789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37013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Картина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166594" y="1166594"/>
            <a:ext cx="6842308" cy="4509120"/>
          </a:xfrm>
          <a:prstGeom prst="rect">
            <a:avLst/>
          </a:prstGeom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155910" y="2854218"/>
            <a:ext cx="3341300" cy="4634880"/>
          </a:xfrm>
          <a:prstGeom prst="rect">
            <a:avLst/>
          </a:prstGeom>
        </p:spPr>
      </p:pic>
      <p:pic>
        <p:nvPicPr>
          <p:cNvPr id="6" name="Картина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076054" y="-566936"/>
            <a:ext cx="3501009" cy="4634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88683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Картина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284984" y="998984"/>
            <a:ext cx="6858000" cy="4860032"/>
          </a:xfrm>
          <a:prstGeom prst="rect">
            <a:avLst/>
          </a:prstGeom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43508" y="3217540"/>
            <a:ext cx="2996952" cy="4283968"/>
          </a:xfrm>
          <a:prstGeom prst="rect">
            <a:avLst/>
          </a:prstGeom>
        </p:spPr>
      </p:pic>
      <p:pic>
        <p:nvPicPr>
          <p:cNvPr id="6" name="Картина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39452" y="-129786"/>
            <a:ext cx="4005065" cy="4283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56530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Картина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59773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1547663" y="1988840"/>
            <a:ext cx="6758137" cy="3526328"/>
          </a:xfrm>
        </p:spPr>
        <p:txBody>
          <a:bodyPr/>
          <a:lstStyle/>
          <a:p>
            <a:pPr algn="ctr"/>
            <a:r>
              <a:rPr lang="bg-BG" dirty="0" smtClean="0"/>
              <a:t>Благодаря  за вниманието!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618153969"/>
      </p:ext>
    </p:extLst>
  </p:cSld>
  <p:clrMapOvr>
    <a:masterClrMapping/>
  </p:clrMapOvr>
</p:sld>
</file>

<file path=ppt/theme/theme1.xml><?xml version="1.0" encoding="utf-8"?>
<a:theme xmlns:a="http://schemas.openxmlformats.org/drawingml/2006/main" name="Попътна струя">
  <a:themeElements>
    <a:clrScheme name="Остин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Попътна струя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Попътна струя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20683</TotalTime>
  <Words>125</Words>
  <Application>Microsoft Office PowerPoint</Application>
  <PresentationFormat>Презентация на цял екран (4:3)</PresentationFormat>
  <Paragraphs>3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13</vt:i4>
      </vt:variant>
    </vt:vector>
  </HeadingPairs>
  <TitlesOfParts>
    <vt:vector size="14" baseType="lpstr">
      <vt:lpstr>Попътна струя</vt:lpstr>
      <vt:lpstr>Форми на изкуство създавани  от деца за деца и възрастни.</vt:lpstr>
      <vt:lpstr>Децата са творци по природа. Как обаче да им помогнем да изразят това, което се крие в душите им? Най-точният път е чрез изкуството и неговите средства. Този процес трябва да започне от най-ранна детска възраст. Способността на детето тогава да се учудва и да вижда света, предметите и явленията без предубеждение, със свой поглед и да съзира в тях неизвестното, да бъде откривател е най-благодатната почва за развитие. Чувствата, емоциите – това е стихията на детето, което още не е затормозено от оформили се представи, оценки и чужди мнения. Емоционалната възбудимост на детето е основният извор на ярката изразителност на неговото творчество.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Благодаря  за вниманието!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на PowerPoint</dc:title>
  <dc:creator>Fujitsu</dc:creator>
  <cp:lastModifiedBy>Fujitsu</cp:lastModifiedBy>
  <cp:revision>35</cp:revision>
  <dcterms:created xsi:type="dcterms:W3CDTF">2024-05-15T11:40:04Z</dcterms:created>
  <dcterms:modified xsi:type="dcterms:W3CDTF">2024-05-29T20:23:23Z</dcterms:modified>
</cp:coreProperties>
</file>