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9" r:id="rId7"/>
    <p:sldId id="262" r:id="rId8"/>
    <p:sldId id="270" r:id="rId9"/>
    <p:sldId id="271" r:id="rId10"/>
    <p:sldId id="272" r:id="rId11"/>
    <p:sldId id="273" r:id="rId12"/>
    <p:sldId id="268" r:id="rId1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57" d="100"/>
          <a:sy n="157" d="100"/>
        </p:scale>
        <p:origin x="-294" y="1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tBDf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;p2"/>
          <p:cNvSpPr/>
          <p:nvPr/>
        </p:nvSpPr>
        <p:spPr>
          <a:xfrm>
            <a:off x="417240" y="281520"/>
            <a:ext cx="8310960" cy="4574520"/>
          </a:xfrm>
          <a:prstGeom prst="rect">
            <a:avLst/>
          </a:prstGeom>
          <a:noFill/>
          <a:ln w="1905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3" name="Google Shape;10;p2"/>
          <p:cNvSpPr/>
          <p:nvPr/>
        </p:nvSpPr>
        <p:spPr>
          <a:xfrm>
            <a:off x="417240" y="281520"/>
            <a:ext cx="8310960" cy="457452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74640" y="590040"/>
            <a:ext cx="4043880" cy="27244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47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5" name="Google Shape;13;p2"/>
          <p:cNvSpPr/>
          <p:nvPr/>
        </p:nvSpPr>
        <p:spPr>
          <a:xfrm rot="10800000">
            <a:off x="4022640" y="281520"/>
            <a:ext cx="4079520" cy="823680"/>
          </a:xfrm>
          <a:custGeom>
            <a:avLst/>
            <a:gdLst>
              <a:gd name="textAreaLeft" fmla="*/ 0 w 4079520"/>
              <a:gd name="textAreaRight" fmla="*/ 4079880 w 4079520"/>
              <a:gd name="textAreaTop" fmla="*/ 0 h 823680"/>
              <a:gd name="textAreaBottom" fmla="*/ 824040 h 823680"/>
            </a:gdLst>
            <a:ahLst/>
            <a:cxnLst/>
            <a:rect l="textAreaLeft" t="textAreaTop" r="textAreaRight" b="textAreaBottom"/>
            <a:pathLst>
              <a:path w="69551" h="14045">
                <a:moveTo>
                  <a:pt x="9783" y="1"/>
                </a:moveTo>
                <a:cubicBezTo>
                  <a:pt x="8407" y="1"/>
                  <a:pt x="7229" y="344"/>
                  <a:pt x="6205" y="935"/>
                </a:cubicBezTo>
                <a:cubicBezTo>
                  <a:pt x="1" y="4438"/>
                  <a:pt x="2703" y="14045"/>
                  <a:pt x="9874" y="14045"/>
                </a:cubicBezTo>
                <a:lnTo>
                  <a:pt x="69550" y="14045"/>
                </a:lnTo>
                <a:cubicBezTo>
                  <a:pt x="69517" y="14011"/>
                  <a:pt x="65748" y="11776"/>
                  <a:pt x="60210" y="11710"/>
                </a:cubicBezTo>
                <a:cubicBezTo>
                  <a:pt x="54673" y="11609"/>
                  <a:pt x="52972" y="1903"/>
                  <a:pt x="44799" y="401"/>
                </a:cubicBezTo>
                <a:cubicBezTo>
                  <a:pt x="44004" y="253"/>
                  <a:pt x="43268" y="186"/>
                  <a:pt x="42580" y="186"/>
                </a:cubicBezTo>
                <a:cubicBezTo>
                  <a:pt x="36144" y="186"/>
                  <a:pt x="33942" y="6052"/>
                  <a:pt x="26920" y="6172"/>
                </a:cubicBezTo>
                <a:cubicBezTo>
                  <a:pt x="26835" y="6173"/>
                  <a:pt x="26752" y="6174"/>
                  <a:pt x="26669" y="6174"/>
                </a:cubicBezTo>
                <a:cubicBezTo>
                  <a:pt x="19138" y="6174"/>
                  <a:pt x="18639" y="1719"/>
                  <a:pt x="11843" y="235"/>
                </a:cubicBezTo>
                <a:cubicBezTo>
                  <a:pt x="11110" y="75"/>
                  <a:pt x="10425" y="1"/>
                  <a:pt x="9783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6" name="Google Shape;14;p2"/>
          <p:cNvSpPr/>
          <p:nvPr/>
        </p:nvSpPr>
        <p:spPr>
          <a:xfrm>
            <a:off x="3991680" y="3970800"/>
            <a:ext cx="4205880" cy="885240"/>
          </a:xfrm>
          <a:custGeom>
            <a:avLst/>
            <a:gdLst>
              <a:gd name="textAreaLeft" fmla="*/ 0 w 4205880"/>
              <a:gd name="textAreaRight" fmla="*/ 4206240 w 4205880"/>
              <a:gd name="textAreaTop" fmla="*/ 0 h 885240"/>
              <a:gd name="textAreaBottom" fmla="*/ 885600 h 885240"/>
            </a:gdLst>
            <a:ahLst/>
            <a:cxnLst/>
            <a:rect l="textAreaLeft" t="textAreaTop" r="textAreaRight" b="textAreaBottom"/>
            <a:pathLst>
              <a:path w="93801" h="16096">
                <a:moveTo>
                  <a:pt x="87181" y="1"/>
                </a:moveTo>
                <a:cubicBezTo>
                  <a:pt x="84686" y="1"/>
                  <a:pt x="82200" y="451"/>
                  <a:pt x="79891" y="1385"/>
                </a:cubicBezTo>
                <a:cubicBezTo>
                  <a:pt x="75921" y="2953"/>
                  <a:pt x="72519" y="5755"/>
                  <a:pt x="68549" y="7256"/>
                </a:cubicBezTo>
                <a:cubicBezTo>
                  <a:pt x="65859" y="8262"/>
                  <a:pt x="63022" y="8657"/>
                  <a:pt x="60158" y="8657"/>
                </a:cubicBezTo>
                <a:cubicBezTo>
                  <a:pt x="57235" y="8657"/>
                  <a:pt x="54285" y="8246"/>
                  <a:pt x="51437" y="7656"/>
                </a:cubicBezTo>
                <a:cubicBezTo>
                  <a:pt x="45766" y="6488"/>
                  <a:pt x="40262" y="4620"/>
                  <a:pt x="34525" y="3953"/>
                </a:cubicBezTo>
                <a:cubicBezTo>
                  <a:pt x="32941" y="3768"/>
                  <a:pt x="31349" y="3676"/>
                  <a:pt x="29759" y="3676"/>
                </a:cubicBezTo>
                <a:cubicBezTo>
                  <a:pt x="21067" y="3676"/>
                  <a:pt x="12420" y="6411"/>
                  <a:pt x="5371" y="11459"/>
                </a:cubicBezTo>
                <a:cubicBezTo>
                  <a:pt x="3436" y="12826"/>
                  <a:pt x="1668" y="14394"/>
                  <a:pt x="0" y="16095"/>
                </a:cubicBezTo>
                <a:lnTo>
                  <a:pt x="93801" y="16095"/>
                </a:lnTo>
                <a:lnTo>
                  <a:pt x="93801" y="1051"/>
                </a:lnTo>
                <a:lnTo>
                  <a:pt x="93767" y="1051"/>
                </a:lnTo>
                <a:cubicBezTo>
                  <a:pt x="91644" y="359"/>
                  <a:pt x="89409" y="1"/>
                  <a:pt x="87181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594040" y="281160"/>
            <a:ext cx="3137040" cy="457524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txBody>
          <a:bodyPr lIns="90000" tIns="45000" rIns="90000" bIns="45000" anchor="t">
            <a:normAutofit fontScale="7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4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26;p16"/>
          <p:cNvSpPr/>
          <p:nvPr/>
        </p:nvSpPr>
        <p:spPr>
          <a:xfrm>
            <a:off x="417240" y="281520"/>
            <a:ext cx="8310960" cy="4574520"/>
          </a:xfrm>
          <a:prstGeom prst="rect">
            <a:avLst/>
          </a:prstGeom>
          <a:noFill/>
          <a:ln w="1905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9" name="Google Shape;127;p16"/>
          <p:cNvSpPr/>
          <p:nvPr/>
        </p:nvSpPr>
        <p:spPr>
          <a:xfrm>
            <a:off x="417240" y="281520"/>
            <a:ext cx="8310960" cy="457452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10" name="Google Shape;128;p16"/>
          <p:cNvSpPr/>
          <p:nvPr/>
        </p:nvSpPr>
        <p:spPr>
          <a:xfrm>
            <a:off x="417960" y="281520"/>
            <a:ext cx="1037520" cy="477720"/>
          </a:xfrm>
          <a:custGeom>
            <a:avLst/>
            <a:gdLst>
              <a:gd name="textAreaLeft" fmla="*/ 0 w 1037520"/>
              <a:gd name="textAreaRight" fmla="*/ 1037880 w 1037520"/>
              <a:gd name="textAreaTop" fmla="*/ 0 h 477720"/>
              <a:gd name="textAreaBottom" fmla="*/ 478080 h 477720"/>
            </a:gdLst>
            <a:ahLst/>
            <a:cxnLst/>
            <a:rect l="textAreaLeft" t="textAreaTop" r="textAreaRight" b="textAreaBottom"/>
            <a:pathLst>
              <a:path w="60178" h="27725">
                <a:moveTo>
                  <a:pt x="1" y="1"/>
                </a:moveTo>
                <a:lnTo>
                  <a:pt x="1" y="27020"/>
                </a:lnTo>
                <a:cubicBezTo>
                  <a:pt x="1535" y="27487"/>
                  <a:pt x="3170" y="27721"/>
                  <a:pt x="4804" y="27721"/>
                </a:cubicBezTo>
                <a:cubicBezTo>
                  <a:pt x="4921" y="27723"/>
                  <a:pt x="5037" y="27724"/>
                  <a:pt x="5154" y="27724"/>
                </a:cubicBezTo>
                <a:cubicBezTo>
                  <a:pt x="9997" y="27724"/>
                  <a:pt x="14624" y="25721"/>
                  <a:pt x="19315" y="24385"/>
                </a:cubicBezTo>
                <a:cubicBezTo>
                  <a:pt x="24280" y="22946"/>
                  <a:pt x="29470" y="22214"/>
                  <a:pt x="34648" y="22214"/>
                </a:cubicBezTo>
                <a:cubicBezTo>
                  <a:pt x="36670" y="22214"/>
                  <a:pt x="38691" y="22325"/>
                  <a:pt x="40697" y="22550"/>
                </a:cubicBezTo>
                <a:cubicBezTo>
                  <a:pt x="43374" y="22845"/>
                  <a:pt x="46025" y="23346"/>
                  <a:pt x="48719" y="23346"/>
                </a:cubicBezTo>
                <a:cubicBezTo>
                  <a:pt x="49079" y="23346"/>
                  <a:pt x="49441" y="23337"/>
                  <a:pt x="49803" y="23318"/>
                </a:cubicBezTo>
                <a:cubicBezTo>
                  <a:pt x="52839" y="23151"/>
                  <a:pt x="56008" y="22083"/>
                  <a:pt x="57909" y="19748"/>
                </a:cubicBezTo>
                <a:cubicBezTo>
                  <a:pt x="59844" y="17413"/>
                  <a:pt x="60177" y="13577"/>
                  <a:pt x="58009" y="11409"/>
                </a:cubicBezTo>
                <a:cubicBezTo>
                  <a:pt x="55741" y="9174"/>
                  <a:pt x="52005" y="9508"/>
                  <a:pt x="49236" y="7907"/>
                </a:cubicBezTo>
                <a:cubicBezTo>
                  <a:pt x="46568" y="6372"/>
                  <a:pt x="45467" y="2970"/>
                  <a:pt x="46134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11" name="Google Shape;129;p16"/>
          <p:cNvSpPr/>
          <p:nvPr/>
        </p:nvSpPr>
        <p:spPr>
          <a:xfrm>
            <a:off x="7434000" y="281520"/>
            <a:ext cx="1293840" cy="680760"/>
          </a:xfrm>
          <a:custGeom>
            <a:avLst/>
            <a:gdLst>
              <a:gd name="textAreaLeft" fmla="*/ 0 w 1293840"/>
              <a:gd name="textAreaRight" fmla="*/ 1294200 w 1293840"/>
              <a:gd name="textAreaTop" fmla="*/ 0 h 680760"/>
              <a:gd name="textAreaBottom" fmla="*/ 681120 h 680760"/>
            </a:gdLst>
            <a:ahLst/>
            <a:cxnLst/>
            <a:rect l="textAreaLeft" t="textAreaTop" r="textAreaRight" b="textAreaBottom"/>
            <a:pathLst>
              <a:path w="61778" h="32509">
                <a:moveTo>
                  <a:pt x="1868" y="1"/>
                </a:moveTo>
                <a:cubicBezTo>
                  <a:pt x="601" y="3103"/>
                  <a:pt x="0" y="6338"/>
                  <a:pt x="1501" y="9241"/>
                </a:cubicBezTo>
                <a:cubicBezTo>
                  <a:pt x="3222" y="12559"/>
                  <a:pt x="7262" y="14009"/>
                  <a:pt x="11069" y="14009"/>
                </a:cubicBezTo>
                <a:cubicBezTo>
                  <a:pt x="11396" y="14009"/>
                  <a:pt x="11721" y="13998"/>
                  <a:pt x="12042" y="13977"/>
                </a:cubicBezTo>
                <a:cubicBezTo>
                  <a:pt x="16145" y="13744"/>
                  <a:pt x="20014" y="12176"/>
                  <a:pt x="24051" y="11576"/>
                </a:cubicBezTo>
                <a:cubicBezTo>
                  <a:pt x="25051" y="11418"/>
                  <a:pt x="26086" y="11329"/>
                  <a:pt x="27120" y="11329"/>
                </a:cubicBezTo>
                <a:cubicBezTo>
                  <a:pt x="30258" y="11329"/>
                  <a:pt x="33385" y="12153"/>
                  <a:pt x="35492" y="14411"/>
                </a:cubicBezTo>
                <a:cubicBezTo>
                  <a:pt x="37927" y="17079"/>
                  <a:pt x="38361" y="20916"/>
                  <a:pt x="39195" y="24451"/>
                </a:cubicBezTo>
                <a:cubicBezTo>
                  <a:pt x="40062" y="27954"/>
                  <a:pt x="42030" y="31790"/>
                  <a:pt x="45599" y="32424"/>
                </a:cubicBezTo>
                <a:cubicBezTo>
                  <a:pt x="45922" y="32481"/>
                  <a:pt x="46244" y="32509"/>
                  <a:pt x="46564" y="32509"/>
                </a:cubicBezTo>
                <a:cubicBezTo>
                  <a:pt x="49215" y="32509"/>
                  <a:pt x="51708" y="30631"/>
                  <a:pt x="53405" y="28488"/>
                </a:cubicBezTo>
                <a:cubicBezTo>
                  <a:pt x="55273" y="26119"/>
                  <a:pt x="56607" y="23251"/>
                  <a:pt x="58809" y="21116"/>
                </a:cubicBezTo>
                <a:cubicBezTo>
                  <a:pt x="59643" y="20282"/>
                  <a:pt x="60710" y="19615"/>
                  <a:pt x="61778" y="19148"/>
                </a:cubicBezTo>
                <a:lnTo>
                  <a:pt x="61778" y="1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12" name="PlaceHolder 1"/>
          <p:cNvSpPr>
            <a:spLocks noGrp="1"/>
          </p:cNvSpPr>
          <p:nvPr>
            <p:ph type="body"/>
          </p:nvPr>
        </p:nvSpPr>
        <p:spPr>
          <a:xfrm>
            <a:off x="720000" y="1215720"/>
            <a:ext cx="7703640" cy="27320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477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4_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33;p17"/>
          <p:cNvSpPr/>
          <p:nvPr/>
        </p:nvSpPr>
        <p:spPr>
          <a:xfrm>
            <a:off x="417240" y="281520"/>
            <a:ext cx="8310960" cy="4574520"/>
          </a:xfrm>
          <a:prstGeom prst="rect">
            <a:avLst/>
          </a:prstGeom>
          <a:noFill/>
          <a:ln w="1905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15" name="Google Shape;134;p17"/>
          <p:cNvSpPr/>
          <p:nvPr/>
        </p:nvSpPr>
        <p:spPr>
          <a:xfrm>
            <a:off x="417240" y="281520"/>
            <a:ext cx="8310960" cy="457452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023720" y="479880"/>
            <a:ext cx="4294440" cy="1249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3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7" name="Google Shape;136;p17"/>
          <p:cNvSpPr/>
          <p:nvPr/>
        </p:nvSpPr>
        <p:spPr>
          <a:xfrm rot="10800000" flipH="1">
            <a:off x="7126560" y="4019400"/>
            <a:ext cx="1593360" cy="835920"/>
          </a:xfrm>
          <a:custGeom>
            <a:avLst/>
            <a:gdLst>
              <a:gd name="textAreaLeft" fmla="*/ 360 w 1593360"/>
              <a:gd name="textAreaRight" fmla="*/ 1594080 w 1593360"/>
              <a:gd name="textAreaTop" fmla="*/ 0 h 835920"/>
              <a:gd name="textAreaBottom" fmla="*/ 836280 h 835920"/>
            </a:gdLst>
            <a:ahLst/>
            <a:cxnLst/>
            <a:rect l="textAreaLeft" t="textAreaTop" r="textAreaRight" b="textAreaBottom"/>
            <a:pathLst>
              <a:path w="73220" h="38422">
                <a:moveTo>
                  <a:pt x="835" y="1"/>
                </a:moveTo>
                <a:cubicBezTo>
                  <a:pt x="1" y="4204"/>
                  <a:pt x="1502" y="9041"/>
                  <a:pt x="4771" y="12043"/>
                </a:cubicBezTo>
                <a:cubicBezTo>
                  <a:pt x="7779" y="14850"/>
                  <a:pt x="11902" y="16184"/>
                  <a:pt x="16059" y="16184"/>
                </a:cubicBezTo>
                <a:cubicBezTo>
                  <a:pt x="18126" y="16184"/>
                  <a:pt x="20200" y="15854"/>
                  <a:pt x="22150" y="15212"/>
                </a:cubicBezTo>
                <a:cubicBezTo>
                  <a:pt x="24819" y="14345"/>
                  <a:pt x="27320" y="12944"/>
                  <a:pt x="30022" y="12210"/>
                </a:cubicBezTo>
                <a:cubicBezTo>
                  <a:pt x="31174" y="11883"/>
                  <a:pt x="32405" y="11683"/>
                  <a:pt x="33617" y="11683"/>
                </a:cubicBezTo>
                <a:cubicBezTo>
                  <a:pt x="35247" y="11683"/>
                  <a:pt x="36841" y="12044"/>
                  <a:pt x="38161" y="12944"/>
                </a:cubicBezTo>
                <a:cubicBezTo>
                  <a:pt x="41964" y="15545"/>
                  <a:pt x="41964" y="21049"/>
                  <a:pt x="41697" y="25619"/>
                </a:cubicBezTo>
                <a:cubicBezTo>
                  <a:pt x="41497" y="30223"/>
                  <a:pt x="41998" y="35793"/>
                  <a:pt x="46167" y="37795"/>
                </a:cubicBezTo>
                <a:cubicBezTo>
                  <a:pt x="47070" y="38229"/>
                  <a:pt x="48016" y="38421"/>
                  <a:pt x="48970" y="38421"/>
                </a:cubicBezTo>
                <a:cubicBezTo>
                  <a:pt x="51681" y="38421"/>
                  <a:pt x="54460" y="36867"/>
                  <a:pt x="56508" y="34893"/>
                </a:cubicBezTo>
                <a:cubicBezTo>
                  <a:pt x="59243" y="32257"/>
                  <a:pt x="61311" y="28855"/>
                  <a:pt x="64380" y="26587"/>
                </a:cubicBezTo>
                <a:cubicBezTo>
                  <a:pt x="66792" y="24809"/>
                  <a:pt x="69778" y="23877"/>
                  <a:pt x="72763" y="23877"/>
                </a:cubicBezTo>
                <a:cubicBezTo>
                  <a:pt x="72916" y="23877"/>
                  <a:pt x="73068" y="23880"/>
                  <a:pt x="73220" y="23885"/>
                </a:cubicBezTo>
                <a:lnTo>
                  <a:pt x="73220" y="1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17240" y="281160"/>
            <a:ext cx="3137040" cy="457524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txBody>
          <a:bodyPr lIns="90000" tIns="45000" rIns="90000" bIns="45000" anchor="t">
            <a:normAutofit fontScale="7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7;p3"/>
          <p:cNvSpPr/>
          <p:nvPr/>
        </p:nvSpPr>
        <p:spPr>
          <a:xfrm>
            <a:off x="417240" y="281520"/>
            <a:ext cx="8310960" cy="4574520"/>
          </a:xfrm>
          <a:prstGeom prst="rect">
            <a:avLst/>
          </a:prstGeom>
          <a:noFill/>
          <a:ln w="1905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20" name="Google Shape;18;p3"/>
          <p:cNvSpPr/>
          <p:nvPr/>
        </p:nvSpPr>
        <p:spPr>
          <a:xfrm>
            <a:off x="417240" y="281520"/>
            <a:ext cx="8310960" cy="457452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21" name="Google Shape;19;p3"/>
          <p:cNvSpPr/>
          <p:nvPr/>
        </p:nvSpPr>
        <p:spPr>
          <a:xfrm rot="16200000">
            <a:off x="-386280" y="2979000"/>
            <a:ext cx="2476800" cy="869400"/>
          </a:xfrm>
          <a:custGeom>
            <a:avLst/>
            <a:gdLst>
              <a:gd name="textAreaLeft" fmla="*/ 0 w 2476800"/>
              <a:gd name="textAreaRight" fmla="*/ 2477160 w 2476800"/>
              <a:gd name="textAreaTop" fmla="*/ 0 h 869400"/>
              <a:gd name="textAreaBottom" fmla="*/ 869760 h 869400"/>
            </a:gdLst>
            <a:ahLst/>
            <a:cxnLst/>
            <a:rect l="textAreaLeft" t="textAreaTop" r="textAreaRight" b="textAreaBottom"/>
            <a:pathLst>
              <a:path w="74755" h="20729">
                <a:moveTo>
                  <a:pt x="1" y="1"/>
                </a:moveTo>
                <a:cubicBezTo>
                  <a:pt x="835" y="6439"/>
                  <a:pt x="5772" y="12310"/>
                  <a:pt x="12109" y="13777"/>
                </a:cubicBezTo>
                <a:cubicBezTo>
                  <a:pt x="13474" y="14091"/>
                  <a:pt x="14847" y="14220"/>
                  <a:pt x="16226" y="14220"/>
                </a:cubicBezTo>
                <a:cubicBezTo>
                  <a:pt x="22796" y="14220"/>
                  <a:pt x="29497" y="11276"/>
                  <a:pt x="36112" y="11276"/>
                </a:cubicBezTo>
                <a:cubicBezTo>
                  <a:pt x="37265" y="11276"/>
                  <a:pt x="38416" y="11366"/>
                  <a:pt x="39562" y="11576"/>
                </a:cubicBezTo>
                <a:cubicBezTo>
                  <a:pt x="45100" y="12610"/>
                  <a:pt x="49736" y="16313"/>
                  <a:pt x="54873" y="18714"/>
                </a:cubicBezTo>
                <a:cubicBezTo>
                  <a:pt x="57406" y="19923"/>
                  <a:pt x="60365" y="20728"/>
                  <a:pt x="63173" y="20728"/>
                </a:cubicBezTo>
                <a:cubicBezTo>
                  <a:pt x="66024" y="20728"/>
                  <a:pt x="68719" y="19898"/>
                  <a:pt x="70651" y="17814"/>
                </a:cubicBezTo>
                <a:cubicBezTo>
                  <a:pt x="73653" y="14645"/>
                  <a:pt x="73753" y="9775"/>
                  <a:pt x="73954" y="5371"/>
                </a:cubicBezTo>
                <a:cubicBezTo>
                  <a:pt x="74020" y="3637"/>
                  <a:pt x="74254" y="1769"/>
                  <a:pt x="74754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22" name="Google Shape;20;p3"/>
          <p:cNvSpPr/>
          <p:nvPr/>
        </p:nvSpPr>
        <p:spPr>
          <a:xfrm rot="10800000" flipH="1">
            <a:off x="5650200" y="286920"/>
            <a:ext cx="3054600" cy="859320"/>
          </a:xfrm>
          <a:custGeom>
            <a:avLst/>
            <a:gdLst>
              <a:gd name="textAreaLeft" fmla="*/ -360 w 3054600"/>
              <a:gd name="textAreaRight" fmla="*/ 3054600 w 3054600"/>
              <a:gd name="textAreaTop" fmla="*/ 0 h 859320"/>
              <a:gd name="textAreaBottom" fmla="*/ 859680 h 859320"/>
            </a:gdLst>
            <a:ahLst/>
            <a:cxnLst/>
            <a:rect l="textAreaLeft" t="textAreaTop" r="textAreaRight" b="textAreaBottom"/>
            <a:pathLst>
              <a:path w="73954" h="20810">
                <a:moveTo>
                  <a:pt x="38498" y="0"/>
                </a:moveTo>
                <a:cubicBezTo>
                  <a:pt x="36402" y="0"/>
                  <a:pt x="34240" y="616"/>
                  <a:pt x="32390" y="1629"/>
                </a:cubicBezTo>
                <a:cubicBezTo>
                  <a:pt x="28921" y="3564"/>
                  <a:pt x="26319" y="6600"/>
                  <a:pt x="23517" y="9402"/>
                </a:cubicBezTo>
                <a:cubicBezTo>
                  <a:pt x="20715" y="12170"/>
                  <a:pt x="17513" y="14839"/>
                  <a:pt x="13643" y="15606"/>
                </a:cubicBezTo>
                <a:cubicBezTo>
                  <a:pt x="10708" y="16173"/>
                  <a:pt x="7572" y="15606"/>
                  <a:pt x="4804" y="16607"/>
                </a:cubicBezTo>
                <a:cubicBezTo>
                  <a:pt x="2736" y="17307"/>
                  <a:pt x="1001" y="18908"/>
                  <a:pt x="0" y="20810"/>
                </a:cubicBezTo>
                <a:lnTo>
                  <a:pt x="73953" y="20810"/>
                </a:lnTo>
                <a:cubicBezTo>
                  <a:pt x="71718" y="15206"/>
                  <a:pt x="66214" y="10903"/>
                  <a:pt x="60110" y="10302"/>
                </a:cubicBezTo>
                <a:cubicBezTo>
                  <a:pt x="56774" y="9969"/>
                  <a:pt x="53105" y="10602"/>
                  <a:pt x="50236" y="8801"/>
                </a:cubicBezTo>
                <a:cubicBezTo>
                  <a:pt x="47434" y="7067"/>
                  <a:pt x="46233" y="3497"/>
                  <a:pt x="43598" y="1563"/>
                </a:cubicBezTo>
                <a:cubicBezTo>
                  <a:pt x="42119" y="472"/>
                  <a:pt x="40334" y="0"/>
                  <a:pt x="38498" y="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23" name="PlaceHolder 1"/>
          <p:cNvSpPr>
            <a:spLocks noGrp="1"/>
          </p:cNvSpPr>
          <p:nvPr>
            <p:ph type="body"/>
          </p:nvPr>
        </p:nvSpPr>
        <p:spPr>
          <a:xfrm>
            <a:off x="417240" y="2502360"/>
            <a:ext cx="8313120" cy="235404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txBody>
          <a:bodyPr lIns="90000" tIns="45000" rIns="90000" bIns="450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title"/>
          </p:nvPr>
        </p:nvSpPr>
        <p:spPr>
          <a:xfrm>
            <a:off x="3078000" y="729000"/>
            <a:ext cx="5274000" cy="1434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lstStyle/>
          <a:p>
            <a:pPr indent="0">
              <a:buNone/>
            </a:pPr>
            <a:r>
              <a:rPr lang="fr-FR" sz="35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title"/>
          </p:nvPr>
        </p:nvSpPr>
        <p:spPr>
          <a:xfrm>
            <a:off x="1618560" y="911160"/>
            <a:ext cx="1149120" cy="1069920"/>
          </a:xfrm>
          <a:prstGeom prst="rect">
            <a:avLst/>
          </a:prstGeom>
          <a:solidFill>
            <a:schemeClr val="lt1"/>
          </a:solidFill>
          <a:ln w="9360">
            <a:solidFill>
              <a:srgbClr val="000000"/>
            </a:solidFill>
            <a:round/>
          </a:ln>
        </p:spPr>
        <p:txBody>
          <a:bodyPr lIns="91440" tIns="91440" rIns="91440" bIns="9144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6000" b="0" u="none" strike="noStrike">
                <a:solidFill>
                  <a:schemeClr val="dk1"/>
                </a:solidFill>
                <a:effectLst/>
                <a:uFillTx/>
                <a:latin typeface="Poppins Medium"/>
                <a:ea typeface="Poppins Medium"/>
              </a:rPr>
              <a:t>xx%</a:t>
            </a:r>
            <a:endParaRPr lang="fr-FR" sz="6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3_1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02;p23"/>
          <p:cNvSpPr/>
          <p:nvPr/>
        </p:nvSpPr>
        <p:spPr>
          <a:xfrm>
            <a:off x="417240" y="281520"/>
            <a:ext cx="8310960" cy="4574520"/>
          </a:xfrm>
          <a:prstGeom prst="rect">
            <a:avLst/>
          </a:prstGeom>
          <a:noFill/>
          <a:ln w="1905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27" name="Google Shape;203;p23"/>
          <p:cNvSpPr/>
          <p:nvPr/>
        </p:nvSpPr>
        <p:spPr>
          <a:xfrm>
            <a:off x="417240" y="281520"/>
            <a:ext cx="8310960" cy="457452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28" name="Google Shape;204;p23"/>
          <p:cNvSpPr/>
          <p:nvPr/>
        </p:nvSpPr>
        <p:spPr>
          <a:xfrm rot="10800000">
            <a:off x="4533480" y="286560"/>
            <a:ext cx="4195440" cy="4572000"/>
          </a:xfrm>
          <a:custGeom>
            <a:avLst/>
            <a:gdLst>
              <a:gd name="textAreaLeft" fmla="*/ 0 w 4195440"/>
              <a:gd name="textAreaRight" fmla="*/ 4195800 w 4195440"/>
              <a:gd name="textAreaTop" fmla="*/ 0 h 4572000"/>
              <a:gd name="textAreaBottom" fmla="*/ 4572360 h 4572000"/>
            </a:gdLst>
            <a:ahLst/>
            <a:cxnLst/>
            <a:rect l="textAreaLeft" t="textAreaTop" r="textAreaRight" b="textAreaBottom"/>
            <a:pathLst>
              <a:path w="50071" h="48736">
                <a:moveTo>
                  <a:pt x="1" y="0"/>
                </a:moveTo>
                <a:lnTo>
                  <a:pt x="1" y="48735"/>
                </a:lnTo>
                <a:lnTo>
                  <a:pt x="25186" y="48735"/>
                </a:lnTo>
                <a:cubicBezTo>
                  <a:pt x="25186" y="48335"/>
                  <a:pt x="25186" y="48001"/>
                  <a:pt x="25152" y="47668"/>
                </a:cubicBezTo>
                <a:cubicBezTo>
                  <a:pt x="24652" y="43398"/>
                  <a:pt x="20215" y="40362"/>
                  <a:pt x="19982" y="36126"/>
                </a:cubicBezTo>
                <a:cubicBezTo>
                  <a:pt x="19782" y="32890"/>
                  <a:pt x="22150" y="29988"/>
                  <a:pt x="24985" y="28487"/>
                </a:cubicBezTo>
                <a:cubicBezTo>
                  <a:pt x="27821" y="26986"/>
                  <a:pt x="31123" y="26552"/>
                  <a:pt x="34259" y="26152"/>
                </a:cubicBezTo>
                <a:cubicBezTo>
                  <a:pt x="37428" y="25685"/>
                  <a:pt x="40730" y="25118"/>
                  <a:pt x="43399" y="23317"/>
                </a:cubicBezTo>
                <a:cubicBezTo>
                  <a:pt x="48836" y="19681"/>
                  <a:pt x="50070" y="11642"/>
                  <a:pt x="47068" y="5838"/>
                </a:cubicBezTo>
                <a:cubicBezTo>
                  <a:pt x="45900" y="3503"/>
                  <a:pt x="44166" y="1601"/>
                  <a:pt x="42131" y="0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29" name="Google Shape;205;p23"/>
          <p:cNvSpPr/>
          <p:nvPr/>
        </p:nvSpPr>
        <p:spPr>
          <a:xfrm rot="10800000" flipH="1">
            <a:off x="418320" y="4346640"/>
            <a:ext cx="977760" cy="515160"/>
          </a:xfrm>
          <a:custGeom>
            <a:avLst/>
            <a:gdLst>
              <a:gd name="textAreaLeft" fmla="*/ 360 w 977760"/>
              <a:gd name="textAreaRight" fmla="*/ 978480 w 977760"/>
              <a:gd name="textAreaTop" fmla="*/ 0 h 515160"/>
              <a:gd name="textAreaBottom" fmla="*/ 515520 h 515160"/>
            </a:gdLst>
            <a:ahLst/>
            <a:cxnLst/>
            <a:rect l="textAreaLeft" t="textAreaTop" r="textAreaRight" b="textAreaBottom"/>
            <a:pathLst>
              <a:path w="61612" h="32461">
                <a:moveTo>
                  <a:pt x="1" y="1"/>
                </a:moveTo>
                <a:lnTo>
                  <a:pt x="1" y="20082"/>
                </a:lnTo>
                <a:cubicBezTo>
                  <a:pt x="1160" y="20520"/>
                  <a:pt x="2360" y="20739"/>
                  <a:pt x="3584" y="20739"/>
                </a:cubicBezTo>
                <a:cubicBezTo>
                  <a:pt x="3944" y="20739"/>
                  <a:pt x="4307" y="20720"/>
                  <a:pt x="4671" y="20682"/>
                </a:cubicBezTo>
                <a:cubicBezTo>
                  <a:pt x="8340" y="20348"/>
                  <a:pt x="11609" y="18214"/>
                  <a:pt x="15245" y="17680"/>
                </a:cubicBezTo>
                <a:cubicBezTo>
                  <a:pt x="15857" y="17592"/>
                  <a:pt x="16470" y="17550"/>
                  <a:pt x="17082" y="17550"/>
                </a:cubicBezTo>
                <a:cubicBezTo>
                  <a:pt x="20869" y="17550"/>
                  <a:pt x="24609" y="19148"/>
                  <a:pt x="27854" y="21216"/>
                </a:cubicBezTo>
                <a:cubicBezTo>
                  <a:pt x="31590" y="23651"/>
                  <a:pt x="34925" y="26686"/>
                  <a:pt x="38695" y="29021"/>
                </a:cubicBezTo>
                <a:cubicBezTo>
                  <a:pt x="41813" y="30980"/>
                  <a:pt x="45410" y="32460"/>
                  <a:pt x="49052" y="32460"/>
                </a:cubicBezTo>
                <a:cubicBezTo>
                  <a:pt x="49813" y="32460"/>
                  <a:pt x="50576" y="32395"/>
                  <a:pt x="51337" y="32257"/>
                </a:cubicBezTo>
                <a:cubicBezTo>
                  <a:pt x="55740" y="31490"/>
                  <a:pt x="59777" y="27587"/>
                  <a:pt x="59476" y="23184"/>
                </a:cubicBezTo>
                <a:cubicBezTo>
                  <a:pt x="59143" y="17980"/>
                  <a:pt x="53439" y="13677"/>
                  <a:pt x="54706" y="8573"/>
                </a:cubicBezTo>
                <a:cubicBezTo>
                  <a:pt x="55440" y="5538"/>
                  <a:pt x="58376" y="3670"/>
                  <a:pt x="60544" y="1402"/>
                </a:cubicBezTo>
                <a:cubicBezTo>
                  <a:pt x="60944" y="1001"/>
                  <a:pt x="61278" y="501"/>
                  <a:pt x="61611" y="1"/>
                </a:cubicBez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089720" y="673200"/>
            <a:ext cx="3702600" cy="8589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4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1" name="Google Shape;208;p23"/>
          <p:cNvSpPr/>
          <p:nvPr/>
        </p:nvSpPr>
        <p:spPr>
          <a:xfrm>
            <a:off x="1089720" y="3416760"/>
            <a:ext cx="3002760" cy="69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 defTabSz="914400">
              <a:lnSpc>
                <a:spcPct val="100000"/>
              </a:lnSpc>
              <a:spcBef>
                <a:spcPts val="300"/>
              </a:spcBef>
              <a:tabLst>
                <a:tab pos="0" algn="l"/>
              </a:tabLst>
            </a:pPr>
            <a:r>
              <a:rPr lang="en" sz="1000" b="1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CREDITS:</a:t>
            </a:r>
            <a:r>
              <a:rPr lang="en" sz="10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 This presentation template was created by </a:t>
            </a:r>
            <a:r>
              <a:rPr lang="en" sz="1000" b="1" u="sng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  <a:hlinkClick r:id="rId2"/>
              </a:rPr>
              <a:t>Slidesgo</a:t>
            </a:r>
            <a:r>
              <a:rPr lang="en" sz="1000" b="0" u="none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, and includes icons, infographics &amp; images by </a:t>
            </a:r>
            <a:r>
              <a:rPr lang="en" sz="1000" b="1" u="sng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  <a:hlinkClick r:id="rId3"/>
              </a:rPr>
              <a:t>Freepik</a:t>
            </a:r>
            <a:r>
              <a:rPr lang="en" sz="1000" b="0" u="sng" strike="noStrike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 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594040" y="281160"/>
            <a:ext cx="3137040" cy="4575240"/>
          </a:xfrm>
          <a:prstGeom prst="rect">
            <a:avLst/>
          </a:prstGeom>
          <a:noFill/>
          <a:ln w="9360">
            <a:solidFill>
              <a:srgbClr val="000000"/>
            </a:solidFill>
            <a:round/>
          </a:ln>
        </p:spPr>
        <p:txBody>
          <a:bodyPr lIns="90000" tIns="45000" rIns="90000" bIns="45000" anchor="t">
            <a:normAutofit fontScale="70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_AND_BOD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25;p4"/>
          <p:cNvSpPr/>
          <p:nvPr/>
        </p:nvSpPr>
        <p:spPr>
          <a:xfrm>
            <a:off x="417240" y="281520"/>
            <a:ext cx="8310960" cy="4574520"/>
          </a:xfrm>
          <a:prstGeom prst="rect">
            <a:avLst/>
          </a:prstGeom>
          <a:noFill/>
          <a:ln w="19050">
            <a:solidFill>
              <a:srgbClr val="00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34" name="Google Shape;26;p4"/>
          <p:cNvSpPr/>
          <p:nvPr/>
        </p:nvSpPr>
        <p:spPr>
          <a:xfrm>
            <a:off x="417240" y="281520"/>
            <a:ext cx="8310960" cy="4574520"/>
          </a:xfrm>
          <a:prstGeom prst="rect">
            <a:avLst/>
          </a:pr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35" name="PlaceHolder 1"/>
          <p:cNvSpPr>
            <a:spLocks noGrp="1"/>
          </p:cNvSpPr>
          <p:nvPr>
            <p:ph type="body"/>
          </p:nvPr>
        </p:nvSpPr>
        <p:spPr>
          <a:xfrm>
            <a:off x="720000" y="1215720"/>
            <a:ext cx="7703640" cy="402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36" name="Google Shape;28;p4"/>
          <p:cNvSpPr/>
          <p:nvPr/>
        </p:nvSpPr>
        <p:spPr>
          <a:xfrm>
            <a:off x="7634520" y="281520"/>
            <a:ext cx="1092960" cy="574920"/>
          </a:xfrm>
          <a:custGeom>
            <a:avLst/>
            <a:gdLst>
              <a:gd name="textAreaLeft" fmla="*/ 0 w 1092960"/>
              <a:gd name="textAreaRight" fmla="*/ 1093320 w 1092960"/>
              <a:gd name="textAreaTop" fmla="*/ 0 h 574920"/>
              <a:gd name="textAreaBottom" fmla="*/ 575280 h 574920"/>
            </a:gdLst>
            <a:ahLst/>
            <a:cxnLst/>
            <a:rect l="textAreaLeft" t="textAreaTop" r="textAreaRight" b="textAreaBottom"/>
            <a:pathLst>
              <a:path w="61778" h="32509">
                <a:moveTo>
                  <a:pt x="1868" y="1"/>
                </a:moveTo>
                <a:cubicBezTo>
                  <a:pt x="601" y="3103"/>
                  <a:pt x="0" y="6338"/>
                  <a:pt x="1501" y="9241"/>
                </a:cubicBezTo>
                <a:cubicBezTo>
                  <a:pt x="3222" y="12559"/>
                  <a:pt x="7262" y="14009"/>
                  <a:pt x="11069" y="14009"/>
                </a:cubicBezTo>
                <a:cubicBezTo>
                  <a:pt x="11396" y="14009"/>
                  <a:pt x="11721" y="13998"/>
                  <a:pt x="12042" y="13977"/>
                </a:cubicBezTo>
                <a:cubicBezTo>
                  <a:pt x="16145" y="13744"/>
                  <a:pt x="20014" y="12176"/>
                  <a:pt x="24051" y="11576"/>
                </a:cubicBezTo>
                <a:cubicBezTo>
                  <a:pt x="25051" y="11418"/>
                  <a:pt x="26086" y="11329"/>
                  <a:pt x="27120" y="11329"/>
                </a:cubicBezTo>
                <a:cubicBezTo>
                  <a:pt x="30258" y="11329"/>
                  <a:pt x="33385" y="12153"/>
                  <a:pt x="35492" y="14411"/>
                </a:cubicBezTo>
                <a:cubicBezTo>
                  <a:pt x="37927" y="17079"/>
                  <a:pt x="38361" y="20916"/>
                  <a:pt x="39195" y="24451"/>
                </a:cubicBezTo>
                <a:cubicBezTo>
                  <a:pt x="40062" y="27954"/>
                  <a:pt x="42030" y="31790"/>
                  <a:pt x="45599" y="32424"/>
                </a:cubicBezTo>
                <a:cubicBezTo>
                  <a:pt x="45922" y="32481"/>
                  <a:pt x="46244" y="32509"/>
                  <a:pt x="46564" y="32509"/>
                </a:cubicBezTo>
                <a:cubicBezTo>
                  <a:pt x="49215" y="32509"/>
                  <a:pt x="51708" y="30631"/>
                  <a:pt x="53405" y="28488"/>
                </a:cubicBezTo>
                <a:cubicBezTo>
                  <a:pt x="55273" y="26119"/>
                  <a:pt x="56607" y="23251"/>
                  <a:pt x="58809" y="21116"/>
                </a:cubicBezTo>
                <a:cubicBezTo>
                  <a:pt x="59643" y="20282"/>
                  <a:pt x="60710" y="19615"/>
                  <a:pt x="61778" y="19148"/>
                </a:cubicBezTo>
                <a:lnTo>
                  <a:pt x="61778" y="1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title"/>
          </p:nvPr>
        </p:nvSpPr>
        <p:spPr>
          <a:xfrm>
            <a:off x="713160" y="539640"/>
            <a:ext cx="7717320" cy="477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965382" y="1200150"/>
            <a:ext cx="392796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ts val="305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A3A3A"/>
                </a:solidFill>
                <a:effectLst/>
                <a:uLnTx/>
                <a:uFillTx/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Ролята на семейството в образователния процес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676440" y="3505320"/>
            <a:ext cx="3323880" cy="10472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Work Sans"/>
                <a:ea typeface="Work Sans"/>
              </a:rPr>
              <a:t>Учители и родители заедно за детското развитие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grpSp>
        <p:nvGrpSpPr>
          <p:cNvPr id="40" name="Google Shape;236;p30"/>
          <p:cNvGrpSpPr/>
          <p:nvPr/>
        </p:nvGrpSpPr>
        <p:grpSpPr>
          <a:xfrm>
            <a:off x="4806720" y="3791520"/>
            <a:ext cx="909000" cy="909000"/>
            <a:chOff x="4806720" y="3791520"/>
            <a:chExt cx="909000" cy="909000"/>
          </a:xfrm>
        </p:grpSpPr>
        <p:sp>
          <p:nvSpPr>
            <p:cNvPr id="41" name="Google Shape;237;p30"/>
            <p:cNvSpPr/>
            <p:nvPr/>
          </p:nvSpPr>
          <p:spPr>
            <a:xfrm>
              <a:off x="4861800" y="3847320"/>
              <a:ext cx="181080" cy="179640"/>
            </a:xfrm>
            <a:custGeom>
              <a:avLst/>
              <a:gdLst>
                <a:gd name="textAreaLeft" fmla="*/ 0 w 181080"/>
                <a:gd name="textAreaRight" fmla="*/ 181440 w 181080"/>
                <a:gd name="textAreaTop" fmla="*/ 0 h 179640"/>
                <a:gd name="textAreaBottom" fmla="*/ 180000 h 179640"/>
              </a:gdLst>
              <a:ahLst/>
              <a:cxnLst/>
              <a:rect l="textAreaLeft" t="textAreaTop" r="textAreaRight" b="textAreaBottom"/>
              <a:pathLst>
                <a:path w="7807" h="7740">
                  <a:moveTo>
                    <a:pt x="7806" y="1"/>
                  </a:moveTo>
                  <a:lnTo>
                    <a:pt x="7806" y="1"/>
                  </a:lnTo>
                  <a:cubicBezTo>
                    <a:pt x="7239" y="268"/>
                    <a:pt x="6672" y="601"/>
                    <a:pt x="6138" y="1002"/>
                  </a:cubicBezTo>
                  <a:lnTo>
                    <a:pt x="1001" y="6105"/>
                  </a:lnTo>
                  <a:cubicBezTo>
                    <a:pt x="634" y="6672"/>
                    <a:pt x="301" y="7206"/>
                    <a:pt x="0" y="7740"/>
                  </a:cubicBezTo>
                  <a:lnTo>
                    <a:pt x="7806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0000" bIns="9000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2" name="Google Shape;238;p30"/>
            <p:cNvSpPr/>
            <p:nvPr/>
          </p:nvSpPr>
          <p:spPr>
            <a:xfrm>
              <a:off x="4820400" y="3803760"/>
              <a:ext cx="329760" cy="330840"/>
            </a:xfrm>
            <a:custGeom>
              <a:avLst/>
              <a:gdLst>
                <a:gd name="textAreaLeft" fmla="*/ 0 w 329760"/>
                <a:gd name="textAreaRight" fmla="*/ 330120 w 329760"/>
                <a:gd name="textAreaTop" fmla="*/ 0 h 330840"/>
                <a:gd name="textAreaBottom" fmla="*/ 331200 h 330840"/>
              </a:gdLst>
              <a:ahLst/>
              <a:cxnLst/>
              <a:rect l="textAreaLeft" t="textAreaTop" r="textAreaRight" b="textAreaBottom"/>
              <a:pathLst>
                <a:path w="14211" h="14245">
                  <a:moveTo>
                    <a:pt x="14211" y="1"/>
                  </a:moveTo>
                  <a:lnTo>
                    <a:pt x="13343" y="268"/>
                  </a:lnTo>
                  <a:lnTo>
                    <a:pt x="234" y="13344"/>
                  </a:lnTo>
                  <a:lnTo>
                    <a:pt x="1" y="14244"/>
                  </a:lnTo>
                  <a:lnTo>
                    <a:pt x="14211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3" name="Google Shape;239;p30"/>
            <p:cNvSpPr/>
            <p:nvPr/>
          </p:nvSpPr>
          <p:spPr>
            <a:xfrm>
              <a:off x="4806720" y="3792960"/>
              <a:ext cx="420480" cy="419760"/>
            </a:xfrm>
            <a:custGeom>
              <a:avLst/>
              <a:gdLst>
                <a:gd name="textAreaLeft" fmla="*/ 0 w 420480"/>
                <a:gd name="textAreaRight" fmla="*/ 420840 w 420480"/>
                <a:gd name="textAreaTop" fmla="*/ 0 h 419760"/>
                <a:gd name="textAreaBottom" fmla="*/ 420120 h 419760"/>
              </a:gdLst>
              <a:ahLst/>
              <a:cxnLst/>
              <a:rect l="textAreaLeft" t="textAreaTop" r="textAreaRight" b="textAreaBottom"/>
              <a:pathLst>
                <a:path w="18114" h="18081">
                  <a:moveTo>
                    <a:pt x="18113" y="1"/>
                  </a:moveTo>
                  <a:cubicBezTo>
                    <a:pt x="17880" y="1"/>
                    <a:pt x="17679" y="34"/>
                    <a:pt x="17446" y="34"/>
                  </a:cubicBezTo>
                  <a:lnTo>
                    <a:pt x="100" y="17380"/>
                  </a:lnTo>
                  <a:cubicBezTo>
                    <a:pt x="33" y="17614"/>
                    <a:pt x="33" y="17814"/>
                    <a:pt x="0" y="18081"/>
                  </a:cubicBezTo>
                  <a:lnTo>
                    <a:pt x="18113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4" name="Google Shape;240;p30"/>
            <p:cNvSpPr/>
            <p:nvPr/>
          </p:nvSpPr>
          <p:spPr>
            <a:xfrm>
              <a:off x="4806720" y="3791520"/>
              <a:ext cx="487440" cy="486720"/>
            </a:xfrm>
            <a:custGeom>
              <a:avLst/>
              <a:gdLst>
                <a:gd name="textAreaLeft" fmla="*/ 0 w 487440"/>
                <a:gd name="textAreaRight" fmla="*/ 487800 w 487440"/>
                <a:gd name="textAreaTop" fmla="*/ 0 h 486720"/>
                <a:gd name="textAreaBottom" fmla="*/ 487080 h 486720"/>
              </a:gdLst>
              <a:ahLst/>
              <a:cxnLst/>
              <a:rect l="textAreaLeft" t="textAreaTop" r="textAreaRight" b="textAreaBottom"/>
              <a:pathLst>
                <a:path w="20982" h="20949">
                  <a:moveTo>
                    <a:pt x="20348" y="0"/>
                  </a:moveTo>
                  <a:lnTo>
                    <a:pt x="0" y="20348"/>
                  </a:lnTo>
                  <a:cubicBezTo>
                    <a:pt x="0" y="20582"/>
                    <a:pt x="0" y="20782"/>
                    <a:pt x="33" y="20949"/>
                  </a:cubicBezTo>
                  <a:lnTo>
                    <a:pt x="20982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5" name="Google Shape;241;p30"/>
            <p:cNvSpPr/>
            <p:nvPr/>
          </p:nvSpPr>
          <p:spPr>
            <a:xfrm>
              <a:off x="4812840" y="3797640"/>
              <a:ext cx="536760" cy="538560"/>
            </a:xfrm>
            <a:custGeom>
              <a:avLst/>
              <a:gdLst>
                <a:gd name="textAreaLeft" fmla="*/ 0 w 536760"/>
                <a:gd name="textAreaRight" fmla="*/ 537120 w 536760"/>
                <a:gd name="textAreaTop" fmla="*/ 0 h 538560"/>
                <a:gd name="textAreaBottom" fmla="*/ 538920 h 538560"/>
              </a:gdLst>
              <a:ahLst/>
              <a:cxnLst/>
              <a:rect l="textAreaLeft" t="textAreaTop" r="textAreaRight" b="textAreaBottom"/>
              <a:pathLst>
                <a:path w="23118" h="23184">
                  <a:moveTo>
                    <a:pt x="22617" y="0"/>
                  </a:moveTo>
                  <a:lnTo>
                    <a:pt x="1" y="22616"/>
                  </a:lnTo>
                  <a:cubicBezTo>
                    <a:pt x="34" y="22816"/>
                    <a:pt x="68" y="23017"/>
                    <a:pt x="68" y="23183"/>
                  </a:cubicBezTo>
                  <a:lnTo>
                    <a:pt x="23117" y="100"/>
                  </a:lnTo>
                  <a:cubicBezTo>
                    <a:pt x="23017" y="67"/>
                    <a:pt x="22784" y="33"/>
                    <a:pt x="2261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6" name="Google Shape;242;p30"/>
            <p:cNvSpPr/>
            <p:nvPr/>
          </p:nvSpPr>
          <p:spPr>
            <a:xfrm>
              <a:off x="4825080" y="3810240"/>
              <a:ext cx="578160" cy="578160"/>
            </a:xfrm>
            <a:custGeom>
              <a:avLst/>
              <a:gdLst>
                <a:gd name="textAreaLeft" fmla="*/ 0 w 578160"/>
                <a:gd name="textAreaRight" fmla="*/ 578520 w 578160"/>
                <a:gd name="textAreaTop" fmla="*/ 0 h 578160"/>
                <a:gd name="textAreaBottom" fmla="*/ 578520 h 578160"/>
              </a:gdLst>
              <a:ahLst/>
              <a:cxnLst/>
              <a:rect l="textAreaLeft" t="textAreaTop" r="textAreaRight" b="textAreaBottom"/>
              <a:pathLst>
                <a:path w="24886" h="24886">
                  <a:moveTo>
                    <a:pt x="24385" y="1"/>
                  </a:moveTo>
                  <a:lnTo>
                    <a:pt x="1" y="24385"/>
                  </a:lnTo>
                  <a:cubicBezTo>
                    <a:pt x="34" y="24552"/>
                    <a:pt x="67" y="24718"/>
                    <a:pt x="167" y="24885"/>
                  </a:cubicBezTo>
                  <a:lnTo>
                    <a:pt x="24885" y="168"/>
                  </a:lnTo>
                  <a:cubicBezTo>
                    <a:pt x="24718" y="101"/>
                    <a:pt x="24552" y="34"/>
                    <a:pt x="24385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7" name="Google Shape;243;p30"/>
            <p:cNvSpPr/>
            <p:nvPr/>
          </p:nvSpPr>
          <p:spPr>
            <a:xfrm>
              <a:off x="4842360" y="3827880"/>
              <a:ext cx="607320" cy="606600"/>
            </a:xfrm>
            <a:custGeom>
              <a:avLst/>
              <a:gdLst>
                <a:gd name="textAreaLeft" fmla="*/ 0 w 607320"/>
                <a:gd name="textAreaRight" fmla="*/ 607680 w 607320"/>
                <a:gd name="textAreaTop" fmla="*/ 0 h 606600"/>
                <a:gd name="textAreaBottom" fmla="*/ 606960 h 606600"/>
              </a:gdLst>
              <a:ahLst/>
              <a:cxnLst/>
              <a:rect l="textAreaLeft" t="textAreaTop" r="textAreaRight" b="textAreaBottom"/>
              <a:pathLst>
                <a:path w="26153" h="26120">
                  <a:moveTo>
                    <a:pt x="25686" y="1"/>
                  </a:moveTo>
                  <a:lnTo>
                    <a:pt x="1" y="25686"/>
                  </a:lnTo>
                  <a:cubicBezTo>
                    <a:pt x="101" y="25853"/>
                    <a:pt x="134" y="25953"/>
                    <a:pt x="234" y="26120"/>
                  </a:cubicBezTo>
                  <a:lnTo>
                    <a:pt x="26153" y="201"/>
                  </a:lnTo>
                  <a:cubicBezTo>
                    <a:pt x="25986" y="101"/>
                    <a:pt x="25852" y="34"/>
                    <a:pt x="2568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8" name="Google Shape;244;p30"/>
            <p:cNvSpPr/>
            <p:nvPr/>
          </p:nvSpPr>
          <p:spPr>
            <a:xfrm>
              <a:off x="4864680" y="3848760"/>
              <a:ext cx="628200" cy="628560"/>
            </a:xfrm>
            <a:custGeom>
              <a:avLst/>
              <a:gdLst>
                <a:gd name="textAreaLeft" fmla="*/ 0 w 628200"/>
                <a:gd name="textAreaRight" fmla="*/ 628560 w 628200"/>
                <a:gd name="textAreaTop" fmla="*/ 0 h 628560"/>
                <a:gd name="textAreaBottom" fmla="*/ 628920 h 628560"/>
              </a:gdLst>
              <a:ahLst/>
              <a:cxnLst/>
              <a:rect l="textAreaLeft" t="textAreaTop" r="textAreaRight" b="textAreaBottom"/>
              <a:pathLst>
                <a:path w="27054" h="27054">
                  <a:moveTo>
                    <a:pt x="26653" y="1"/>
                  </a:moveTo>
                  <a:lnTo>
                    <a:pt x="1" y="26653"/>
                  </a:lnTo>
                  <a:cubicBezTo>
                    <a:pt x="101" y="26786"/>
                    <a:pt x="168" y="26887"/>
                    <a:pt x="268" y="27053"/>
                  </a:cubicBezTo>
                  <a:lnTo>
                    <a:pt x="27054" y="267"/>
                  </a:lnTo>
                  <a:cubicBezTo>
                    <a:pt x="26887" y="167"/>
                    <a:pt x="26787" y="101"/>
                    <a:pt x="26653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49" name="Google Shape;245;p30"/>
            <p:cNvSpPr/>
            <p:nvPr/>
          </p:nvSpPr>
          <p:spPr>
            <a:xfrm>
              <a:off x="4888800" y="3874320"/>
              <a:ext cx="642240" cy="643320"/>
            </a:xfrm>
            <a:custGeom>
              <a:avLst/>
              <a:gdLst>
                <a:gd name="textAreaLeft" fmla="*/ 0 w 642240"/>
                <a:gd name="textAreaRight" fmla="*/ 642600 w 642240"/>
                <a:gd name="textAreaTop" fmla="*/ 0 h 643320"/>
                <a:gd name="textAreaBottom" fmla="*/ 643680 h 643320"/>
              </a:gdLst>
              <a:ahLst/>
              <a:cxnLst/>
              <a:rect l="textAreaLeft" t="textAreaTop" r="textAreaRight" b="textAreaBottom"/>
              <a:pathLst>
                <a:path w="27655" h="27687">
                  <a:moveTo>
                    <a:pt x="27320" y="0"/>
                  </a:moveTo>
                  <a:lnTo>
                    <a:pt x="1" y="27287"/>
                  </a:lnTo>
                  <a:lnTo>
                    <a:pt x="268" y="27687"/>
                  </a:lnTo>
                  <a:lnTo>
                    <a:pt x="27654" y="267"/>
                  </a:lnTo>
                  <a:cubicBezTo>
                    <a:pt x="27587" y="167"/>
                    <a:pt x="27454" y="67"/>
                    <a:pt x="2732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0" name="Google Shape;246;p30"/>
            <p:cNvSpPr/>
            <p:nvPr/>
          </p:nvSpPr>
          <p:spPr>
            <a:xfrm>
              <a:off x="4918320" y="3903120"/>
              <a:ext cx="650160" cy="649440"/>
            </a:xfrm>
            <a:custGeom>
              <a:avLst/>
              <a:gdLst>
                <a:gd name="textAreaLeft" fmla="*/ 0 w 650160"/>
                <a:gd name="textAreaRight" fmla="*/ 650520 w 650160"/>
                <a:gd name="textAreaTop" fmla="*/ 0 h 649440"/>
                <a:gd name="textAreaBottom" fmla="*/ 649800 h 649440"/>
              </a:gdLst>
              <a:ahLst/>
              <a:cxnLst/>
              <a:rect l="textAreaLeft" t="textAreaTop" r="textAreaRight" b="textAreaBottom"/>
              <a:pathLst>
                <a:path w="27988" h="27954">
                  <a:moveTo>
                    <a:pt x="27654" y="1"/>
                  </a:moveTo>
                  <a:lnTo>
                    <a:pt x="1" y="27620"/>
                  </a:lnTo>
                  <a:cubicBezTo>
                    <a:pt x="67" y="27720"/>
                    <a:pt x="201" y="27821"/>
                    <a:pt x="301" y="27954"/>
                  </a:cubicBezTo>
                  <a:lnTo>
                    <a:pt x="27987" y="234"/>
                  </a:lnTo>
                  <a:cubicBezTo>
                    <a:pt x="27854" y="201"/>
                    <a:pt x="27720" y="101"/>
                    <a:pt x="2765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1" name="Google Shape;247;p30"/>
            <p:cNvSpPr/>
            <p:nvPr/>
          </p:nvSpPr>
          <p:spPr>
            <a:xfrm>
              <a:off x="4950000" y="3934800"/>
              <a:ext cx="650160" cy="650160"/>
            </a:xfrm>
            <a:custGeom>
              <a:avLst/>
              <a:gdLst>
                <a:gd name="textAreaLeft" fmla="*/ 0 w 650160"/>
                <a:gd name="textAreaRight" fmla="*/ 650520 w 650160"/>
                <a:gd name="textAreaTop" fmla="*/ 0 h 650160"/>
                <a:gd name="textAreaBottom" fmla="*/ 650520 h 650160"/>
              </a:gdLst>
              <a:ahLst/>
              <a:cxnLst/>
              <a:rect l="textAreaLeft" t="textAreaTop" r="textAreaRight" b="textAreaBottom"/>
              <a:pathLst>
                <a:path w="27987" h="27987">
                  <a:moveTo>
                    <a:pt x="27687" y="0"/>
                  </a:moveTo>
                  <a:lnTo>
                    <a:pt x="0" y="27687"/>
                  </a:lnTo>
                  <a:cubicBezTo>
                    <a:pt x="134" y="27787"/>
                    <a:pt x="200" y="27920"/>
                    <a:pt x="334" y="27987"/>
                  </a:cubicBezTo>
                  <a:lnTo>
                    <a:pt x="27987" y="334"/>
                  </a:lnTo>
                  <a:cubicBezTo>
                    <a:pt x="27887" y="234"/>
                    <a:pt x="27787" y="134"/>
                    <a:pt x="2768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2" name="Google Shape;248;p30"/>
            <p:cNvSpPr/>
            <p:nvPr/>
          </p:nvSpPr>
          <p:spPr>
            <a:xfrm>
              <a:off x="4985640" y="3969720"/>
              <a:ext cx="644760" cy="644040"/>
            </a:xfrm>
            <a:custGeom>
              <a:avLst/>
              <a:gdLst>
                <a:gd name="textAreaLeft" fmla="*/ 0 w 644760"/>
                <a:gd name="textAreaRight" fmla="*/ 645120 w 644760"/>
                <a:gd name="textAreaTop" fmla="*/ 0 h 644040"/>
                <a:gd name="textAreaBottom" fmla="*/ 644400 h 644040"/>
              </a:gdLst>
              <a:ahLst/>
              <a:cxnLst/>
              <a:rect l="textAreaLeft" t="textAreaTop" r="textAreaRight" b="textAreaBottom"/>
              <a:pathLst>
                <a:path w="27754" h="27721">
                  <a:moveTo>
                    <a:pt x="27454" y="0"/>
                  </a:moveTo>
                  <a:lnTo>
                    <a:pt x="1" y="27453"/>
                  </a:lnTo>
                  <a:cubicBezTo>
                    <a:pt x="134" y="27520"/>
                    <a:pt x="267" y="27620"/>
                    <a:pt x="401" y="27720"/>
                  </a:cubicBezTo>
                  <a:lnTo>
                    <a:pt x="27754" y="367"/>
                  </a:lnTo>
                  <a:cubicBezTo>
                    <a:pt x="27620" y="267"/>
                    <a:pt x="27520" y="134"/>
                    <a:pt x="27454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3" name="Google Shape;249;p30"/>
            <p:cNvSpPr/>
            <p:nvPr/>
          </p:nvSpPr>
          <p:spPr>
            <a:xfrm>
              <a:off x="5023800" y="4008600"/>
              <a:ext cx="631440" cy="631440"/>
            </a:xfrm>
            <a:custGeom>
              <a:avLst/>
              <a:gdLst>
                <a:gd name="textAreaLeft" fmla="*/ 0 w 631440"/>
                <a:gd name="textAreaRight" fmla="*/ 631800 w 631440"/>
                <a:gd name="textAreaTop" fmla="*/ 0 h 631440"/>
                <a:gd name="textAreaBottom" fmla="*/ 631800 h 631440"/>
              </a:gdLst>
              <a:ahLst/>
              <a:cxnLst/>
              <a:rect l="textAreaLeft" t="textAreaTop" r="textAreaRight" b="textAreaBottom"/>
              <a:pathLst>
                <a:path w="27187" h="27187">
                  <a:moveTo>
                    <a:pt x="26953" y="0"/>
                  </a:moveTo>
                  <a:lnTo>
                    <a:pt x="0" y="26953"/>
                  </a:lnTo>
                  <a:cubicBezTo>
                    <a:pt x="134" y="27020"/>
                    <a:pt x="267" y="27120"/>
                    <a:pt x="434" y="27186"/>
                  </a:cubicBezTo>
                  <a:lnTo>
                    <a:pt x="27186" y="434"/>
                  </a:lnTo>
                  <a:cubicBezTo>
                    <a:pt x="27119" y="300"/>
                    <a:pt x="27019" y="167"/>
                    <a:pt x="2695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4" name="Google Shape;250;p30"/>
            <p:cNvSpPr/>
            <p:nvPr/>
          </p:nvSpPr>
          <p:spPr>
            <a:xfrm>
              <a:off x="5066280" y="4051080"/>
              <a:ext cx="609840" cy="611280"/>
            </a:xfrm>
            <a:custGeom>
              <a:avLst/>
              <a:gdLst>
                <a:gd name="textAreaLeft" fmla="*/ 0 w 609840"/>
                <a:gd name="textAreaRight" fmla="*/ 610200 w 609840"/>
                <a:gd name="textAreaTop" fmla="*/ 0 h 611280"/>
                <a:gd name="textAreaBottom" fmla="*/ 611640 h 611280"/>
              </a:gdLst>
              <a:ahLst/>
              <a:cxnLst/>
              <a:rect l="textAreaLeft" t="textAreaTop" r="textAreaRight" b="textAreaBottom"/>
              <a:pathLst>
                <a:path w="26253" h="26320">
                  <a:moveTo>
                    <a:pt x="26119" y="1"/>
                  </a:moveTo>
                  <a:lnTo>
                    <a:pt x="1" y="26120"/>
                  </a:lnTo>
                  <a:cubicBezTo>
                    <a:pt x="134" y="26186"/>
                    <a:pt x="301" y="26253"/>
                    <a:pt x="401" y="26320"/>
                  </a:cubicBezTo>
                  <a:lnTo>
                    <a:pt x="26253" y="468"/>
                  </a:lnTo>
                  <a:cubicBezTo>
                    <a:pt x="26219" y="301"/>
                    <a:pt x="26186" y="168"/>
                    <a:pt x="2611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5" name="Google Shape;251;p30"/>
            <p:cNvSpPr/>
            <p:nvPr/>
          </p:nvSpPr>
          <p:spPr>
            <a:xfrm>
              <a:off x="5113440" y="4097880"/>
              <a:ext cx="581040" cy="582840"/>
            </a:xfrm>
            <a:custGeom>
              <a:avLst/>
              <a:gdLst>
                <a:gd name="textAreaLeft" fmla="*/ 0 w 581040"/>
                <a:gd name="textAreaRight" fmla="*/ 581400 w 581040"/>
                <a:gd name="textAreaTop" fmla="*/ 0 h 582840"/>
                <a:gd name="textAreaBottom" fmla="*/ 583200 h 582840"/>
              </a:gdLst>
              <a:ahLst/>
              <a:cxnLst/>
              <a:rect l="textAreaLeft" t="textAreaTop" r="textAreaRight" b="textAreaBottom"/>
              <a:pathLst>
                <a:path w="25019" h="25085">
                  <a:moveTo>
                    <a:pt x="24918" y="0"/>
                  </a:moveTo>
                  <a:lnTo>
                    <a:pt x="1" y="24918"/>
                  </a:lnTo>
                  <a:cubicBezTo>
                    <a:pt x="167" y="24951"/>
                    <a:pt x="334" y="25018"/>
                    <a:pt x="468" y="25085"/>
                  </a:cubicBezTo>
                  <a:lnTo>
                    <a:pt x="25018" y="501"/>
                  </a:lnTo>
                  <a:lnTo>
                    <a:pt x="2491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6" name="Google Shape;252;p30"/>
            <p:cNvSpPr/>
            <p:nvPr/>
          </p:nvSpPr>
          <p:spPr>
            <a:xfrm>
              <a:off x="5163840" y="4149720"/>
              <a:ext cx="544680" cy="543960"/>
            </a:xfrm>
            <a:custGeom>
              <a:avLst/>
              <a:gdLst>
                <a:gd name="textAreaLeft" fmla="*/ 0 w 544680"/>
                <a:gd name="textAreaRight" fmla="*/ 545040 w 544680"/>
                <a:gd name="textAreaTop" fmla="*/ 0 h 543960"/>
                <a:gd name="textAreaBottom" fmla="*/ 544320 h 543960"/>
              </a:gdLst>
              <a:ahLst/>
              <a:cxnLst/>
              <a:rect l="textAreaLeft" t="textAreaTop" r="textAreaRight" b="textAreaBottom"/>
              <a:pathLst>
                <a:path w="23451" h="23417">
                  <a:moveTo>
                    <a:pt x="23317" y="0"/>
                  </a:moveTo>
                  <a:lnTo>
                    <a:pt x="1" y="23284"/>
                  </a:lnTo>
                  <a:cubicBezTo>
                    <a:pt x="168" y="23317"/>
                    <a:pt x="334" y="23384"/>
                    <a:pt x="568" y="23417"/>
                  </a:cubicBezTo>
                  <a:lnTo>
                    <a:pt x="23451" y="534"/>
                  </a:lnTo>
                  <a:cubicBezTo>
                    <a:pt x="23417" y="334"/>
                    <a:pt x="23351" y="167"/>
                    <a:pt x="2331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7" name="Google Shape;253;p30"/>
            <p:cNvSpPr/>
            <p:nvPr/>
          </p:nvSpPr>
          <p:spPr>
            <a:xfrm>
              <a:off x="5220720" y="4205520"/>
              <a:ext cx="495000" cy="495000"/>
            </a:xfrm>
            <a:custGeom>
              <a:avLst/>
              <a:gdLst>
                <a:gd name="textAreaLeft" fmla="*/ 0 w 495000"/>
                <a:gd name="textAreaRight" fmla="*/ 495360 w 495000"/>
                <a:gd name="textAreaTop" fmla="*/ 0 h 495000"/>
                <a:gd name="textAreaBottom" fmla="*/ 495360 h 495000"/>
              </a:gdLst>
              <a:ahLst/>
              <a:cxnLst/>
              <a:rect l="textAreaLeft" t="textAreaTop" r="textAreaRight" b="textAreaBottom"/>
              <a:pathLst>
                <a:path w="21317" h="21317">
                  <a:moveTo>
                    <a:pt x="21249" y="1"/>
                  </a:moveTo>
                  <a:lnTo>
                    <a:pt x="1" y="21283"/>
                  </a:lnTo>
                  <a:cubicBezTo>
                    <a:pt x="201" y="21283"/>
                    <a:pt x="368" y="21316"/>
                    <a:pt x="568" y="21316"/>
                  </a:cubicBezTo>
                  <a:lnTo>
                    <a:pt x="21249" y="635"/>
                  </a:lnTo>
                  <a:cubicBezTo>
                    <a:pt x="21316" y="435"/>
                    <a:pt x="21316" y="201"/>
                    <a:pt x="2124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8" name="Google Shape;254;p30"/>
            <p:cNvSpPr/>
            <p:nvPr/>
          </p:nvSpPr>
          <p:spPr>
            <a:xfrm>
              <a:off x="5285520" y="4270680"/>
              <a:ext cx="429840" cy="429840"/>
            </a:xfrm>
            <a:custGeom>
              <a:avLst/>
              <a:gdLst>
                <a:gd name="textAreaLeft" fmla="*/ 0 w 429840"/>
                <a:gd name="textAreaRight" fmla="*/ 430200 w 429840"/>
                <a:gd name="textAreaTop" fmla="*/ 0 h 429840"/>
                <a:gd name="textAreaBottom" fmla="*/ 430200 h 429840"/>
              </a:gdLst>
              <a:ahLst/>
              <a:cxnLst/>
              <a:rect l="textAreaLeft" t="textAreaTop" r="textAreaRight" b="textAreaBottom"/>
              <a:pathLst>
                <a:path w="18515" h="18515">
                  <a:moveTo>
                    <a:pt x="18514" y="1"/>
                  </a:moveTo>
                  <a:lnTo>
                    <a:pt x="1" y="18514"/>
                  </a:lnTo>
                  <a:cubicBezTo>
                    <a:pt x="201" y="18514"/>
                    <a:pt x="434" y="18481"/>
                    <a:pt x="668" y="18481"/>
                  </a:cubicBezTo>
                  <a:lnTo>
                    <a:pt x="18447" y="668"/>
                  </a:lnTo>
                  <a:cubicBezTo>
                    <a:pt x="18447" y="468"/>
                    <a:pt x="18514" y="201"/>
                    <a:pt x="1851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59" name="Google Shape;255;p30"/>
            <p:cNvSpPr/>
            <p:nvPr/>
          </p:nvSpPr>
          <p:spPr>
            <a:xfrm>
              <a:off x="5360760" y="4345920"/>
              <a:ext cx="344520" cy="343800"/>
            </a:xfrm>
            <a:custGeom>
              <a:avLst/>
              <a:gdLst>
                <a:gd name="textAreaLeft" fmla="*/ 0 w 344520"/>
                <a:gd name="textAreaRight" fmla="*/ 344880 w 344520"/>
                <a:gd name="textAreaTop" fmla="*/ 0 h 343800"/>
                <a:gd name="textAreaBottom" fmla="*/ 344160 h 343800"/>
              </a:gdLst>
              <a:ahLst/>
              <a:cxnLst/>
              <a:rect l="textAreaLeft" t="textAreaTop" r="textAreaRight" b="textAreaBottom"/>
              <a:pathLst>
                <a:path w="14845" h="14812">
                  <a:moveTo>
                    <a:pt x="14844" y="1"/>
                  </a:moveTo>
                  <a:lnTo>
                    <a:pt x="0" y="14811"/>
                  </a:lnTo>
                  <a:cubicBezTo>
                    <a:pt x="301" y="14778"/>
                    <a:pt x="534" y="14678"/>
                    <a:pt x="834" y="14644"/>
                  </a:cubicBezTo>
                  <a:lnTo>
                    <a:pt x="14644" y="835"/>
                  </a:lnTo>
                  <a:cubicBezTo>
                    <a:pt x="14711" y="568"/>
                    <a:pt x="14778" y="301"/>
                    <a:pt x="1484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60" name="Google Shape;256;p30"/>
            <p:cNvSpPr/>
            <p:nvPr/>
          </p:nvSpPr>
          <p:spPr>
            <a:xfrm>
              <a:off x="5461560" y="4446720"/>
              <a:ext cx="208080" cy="208080"/>
            </a:xfrm>
            <a:custGeom>
              <a:avLst/>
              <a:gdLst>
                <a:gd name="textAreaLeft" fmla="*/ 0 w 208080"/>
                <a:gd name="textAreaRight" fmla="*/ 208440 w 208080"/>
                <a:gd name="textAreaTop" fmla="*/ 0 h 208080"/>
                <a:gd name="textAreaBottom" fmla="*/ 208440 h 208080"/>
              </a:gdLst>
              <a:ahLst/>
              <a:cxnLst/>
              <a:rect l="textAreaLeft" t="textAreaTop" r="textAreaRight" b="textAreaBottom"/>
              <a:pathLst>
                <a:path w="8974" h="8974">
                  <a:moveTo>
                    <a:pt x="8974" y="0"/>
                  </a:moveTo>
                  <a:lnTo>
                    <a:pt x="1" y="8973"/>
                  </a:lnTo>
                  <a:lnTo>
                    <a:pt x="1369" y="8239"/>
                  </a:lnTo>
                  <a:lnTo>
                    <a:pt x="8207" y="1368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pic>
        <p:nvPicPr>
          <p:cNvPr id="61" name="Google Shape;257;p30"/>
          <p:cNvPicPr/>
          <p:nvPr/>
        </p:nvPicPr>
        <p:blipFill>
          <a:blip r:embed="rId2"/>
          <a:stretch/>
        </p:blipFill>
        <p:spPr>
          <a:xfrm>
            <a:off x="5594040" y="281160"/>
            <a:ext cx="3137040" cy="457524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</a:ln>
        </p:spPr>
      </p:pic>
      <p:sp>
        <p:nvSpPr>
          <p:cNvPr id="2" name="Rectangle 1"/>
          <p:cNvSpPr/>
          <p:nvPr/>
        </p:nvSpPr>
        <p:spPr>
          <a:xfrm>
            <a:off x="685800" y="2311375"/>
            <a:ext cx="1526380" cy="2590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250"/>
              </a:lnSpc>
            </a:pPr>
            <a:r>
              <a:rPr lang="en-US" sz="750" dirty="0">
                <a:solidFill>
                  <a:srgbClr val="9C9283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УЧИТЕЛ: АНТОНИЯ НЕНОВА</a:t>
            </a:r>
            <a:endParaRPr lang="en-US" sz="7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2313183"/>
            <a:ext cx="1729961" cy="2590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250"/>
              </a:lnSpc>
            </a:pPr>
            <a:r>
              <a:rPr lang="en-US" sz="750" dirty="0">
                <a:solidFill>
                  <a:srgbClr val="9C9283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ДГ „МАРГАРИТКА", ГР. ПЛОВДИВ</a:t>
            </a:r>
            <a:endParaRPr lang="en-US" sz="75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31" name="Picture 3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281160"/>
            <a:ext cx="5187480" cy="49244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305;p33"/>
          <p:cNvPicPr/>
          <p:nvPr/>
        </p:nvPicPr>
        <p:blipFill>
          <a:blip r:embed="rId2"/>
          <a:stretch/>
        </p:blipFill>
        <p:spPr>
          <a:xfrm>
            <a:off x="417240" y="281160"/>
            <a:ext cx="3137040" cy="457524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</a:ln>
        </p:spPr>
      </p:pic>
      <p:sp>
        <p:nvSpPr>
          <p:cNvPr id="64" name="PlaceHolder 2"/>
          <p:cNvSpPr>
            <a:spLocks noGrp="1"/>
          </p:cNvSpPr>
          <p:nvPr>
            <p:ph type="subTitle"/>
          </p:nvPr>
        </p:nvSpPr>
        <p:spPr>
          <a:xfrm>
            <a:off x="4038600" y="1500592"/>
            <a:ext cx="4295520" cy="10668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 smtClean="0">
                <a:ln>
                  <a:noFill/>
                </a:ln>
                <a:solidFill>
                  <a:srgbClr val="4C4C4C"/>
                </a:solidFill>
                <a:effectLst/>
                <a:uLnTx/>
                <a:uFillTx/>
                <a:latin typeface="Noto Serif" pitchFamily="34" charset="0"/>
                <a:ea typeface="Noto Serif" pitchFamily="34" charset="-122"/>
                <a:cs typeface="Noto Serif" pitchFamily="34" charset="-120"/>
              </a:rPr>
              <a:t>Днес ще си поговорим за това колко важни сме ние – учители и родители – като екип за развитието на децата. Заедно можем да изградим здрава основа, върху която всяко дете да расте с увереност и радост.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/>
          <p:cNvSpPr/>
          <p:nvPr/>
        </p:nvSpPr>
        <p:spPr>
          <a:xfrm>
            <a:off x="476280" y="361950"/>
            <a:ext cx="3714720" cy="990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lvl="0">
              <a:lnSpc>
                <a:spcPts val="3050"/>
              </a:lnSpc>
            </a:pPr>
            <a:r>
              <a:rPr lang="en-US" sz="24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Защо семейството е толкова важно?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Shape 2"/>
          <p:cNvSpPr/>
          <p:nvPr/>
        </p:nvSpPr>
        <p:spPr>
          <a:xfrm>
            <a:off x="533400" y="2343150"/>
            <a:ext cx="2018481" cy="1388492"/>
          </a:xfrm>
          <a:prstGeom prst="roundRect">
            <a:avLst>
              <a:gd name="adj" fmla="val 3934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dist="15240" dir="2700000" algn="bl" rotWithShape="0">
              <a:srgbClr val="CCC4B8">
                <a:alpha val="100000"/>
              </a:srgbClr>
            </a:outerShdw>
          </a:effectLst>
        </p:spPr>
      </p:sp>
      <p:sp>
        <p:nvSpPr>
          <p:cNvPr id="2" name="Rectangle 1"/>
          <p:cNvSpPr/>
          <p:nvPr/>
        </p:nvSpPr>
        <p:spPr>
          <a:xfrm>
            <a:off x="533400" y="1144794"/>
            <a:ext cx="4572000" cy="111825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ts val="1550"/>
              </a:lnSpc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Семейството е </a:t>
            </a:r>
            <a:r>
              <a:rPr lang="en-US" sz="950" b="1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първата и най-важна среда за учене</a:t>
            </a: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в живота на всяко дете. Преди детето да прекрачи прага на детската градина, то вече е </a:t>
            </a:r>
            <a:r>
              <a:rPr lang="bg-BG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започнало да </a:t>
            </a:r>
            <a:r>
              <a:rPr lang="bg-BG" sz="9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учи</a:t>
            </a:r>
            <a:r>
              <a:rPr lang="en-US" sz="9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- </a:t>
            </a: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научило е как да говори, как да реагира на различни ситуации и как да общува с хората около себе си.</a:t>
            </a:r>
            <a:r>
              <a:rPr lang="bg-BG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Как да изразява емоциите си.</a:t>
            </a:r>
            <a:endParaRPr lang="en-US" sz="95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887" y="285750"/>
            <a:ext cx="3124199" cy="4572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2433250"/>
            <a:ext cx="11029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Първа среда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9812" y="2710249"/>
            <a:ext cx="2072069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550"/>
              </a:lnSpc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Домът е мястото, където детето прави първите си открития и изгражда основите на своята личност.</a:t>
            </a:r>
            <a:endParaRPr lang="en-US" sz="9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Shape 5"/>
          <p:cNvSpPr/>
          <p:nvPr/>
        </p:nvSpPr>
        <p:spPr>
          <a:xfrm>
            <a:off x="3124201" y="2379052"/>
            <a:ext cx="2133600" cy="1295261"/>
          </a:xfrm>
          <a:prstGeom prst="roundRect">
            <a:avLst>
              <a:gd name="adj" fmla="val 3934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dist="15240" dir="2700000" algn="bl" rotWithShape="0">
              <a:srgbClr val="CCC4B8">
                <a:alpha val="100000"/>
              </a:srgbClr>
            </a:outerShdw>
          </a:effectLst>
        </p:spPr>
      </p:sp>
      <p:sp>
        <p:nvSpPr>
          <p:cNvPr id="6" name="Rectangle 5"/>
          <p:cNvSpPr/>
          <p:nvPr/>
        </p:nvSpPr>
        <p:spPr>
          <a:xfrm>
            <a:off x="3120851" y="2379052"/>
            <a:ext cx="15567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Навици и ценности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20851" y="2717944"/>
            <a:ext cx="2136949" cy="823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erif" pitchFamily="34" charset="0"/>
                <a:ea typeface="Noto Serif" pitchFamily="34" charset="-122"/>
                <a:cs typeface="Noto Serif" pitchFamily="34" charset="-120"/>
              </a:rPr>
              <a:t>В семейството детето усвоява основните навици</a:t>
            </a:r>
            <a:r>
              <a:rPr kumimoji="0" lang="bg-BG" sz="95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erif" pitchFamily="34" charset="0"/>
                <a:ea typeface="Noto Serif" pitchFamily="34" charset="-122"/>
                <a:cs typeface="Noto Serif" pitchFamily="34" charset="-120"/>
              </a:rPr>
              <a:t>, ценности  и поведение</a:t>
            </a:r>
            <a:r>
              <a:rPr kumimoji="0" lang="en-US" sz="95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erif" pitchFamily="34" charset="0"/>
                <a:ea typeface="Noto Serif" pitchFamily="34" charset="-122"/>
                <a:cs typeface="Noto Serif" pitchFamily="34" charset="-120"/>
              </a:rPr>
              <a:t>,</a:t>
            </a:r>
            <a:r>
              <a:rPr kumimoji="0" lang="bg-BG" sz="95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erif" pitchFamily="34" charset="0"/>
                <a:ea typeface="Noto Serif" pitchFamily="34" charset="-122"/>
                <a:cs typeface="Noto Serif" pitchFamily="34" charset="-120"/>
              </a:rPr>
              <a:t> а общуването у дома влияе върху неговото самочувствие.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Shape 8"/>
          <p:cNvSpPr/>
          <p:nvPr/>
        </p:nvSpPr>
        <p:spPr>
          <a:xfrm>
            <a:off x="536458" y="3963903"/>
            <a:ext cx="4609281" cy="687288"/>
          </a:xfrm>
          <a:prstGeom prst="roundRect">
            <a:avLst>
              <a:gd name="adj" fmla="val 5618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dist="15240" dir="2700000" algn="bl" rotWithShape="0">
              <a:srgbClr val="CCC4B8">
                <a:alpha val="100000"/>
              </a:srgbClr>
            </a:outerShdw>
          </a:effectLst>
        </p:spPr>
      </p:sp>
      <p:sp>
        <p:nvSpPr>
          <p:cNvPr id="9" name="Rectangle 8"/>
          <p:cNvSpPr/>
          <p:nvPr/>
        </p:nvSpPr>
        <p:spPr>
          <a:xfrm>
            <a:off x="536458" y="3963903"/>
            <a:ext cx="132408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Първият учител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4759" y="4204136"/>
            <a:ext cx="4572000" cy="50270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ts val="1550"/>
              </a:lnSpc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Родителят е първият „учител" на детето — неговият най-важен пример за подражание.</a:t>
            </a:r>
            <a:endParaRPr lang="en-US" sz="95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/>
          <p:nvPr/>
        </p:nvSpPr>
        <p:spPr>
          <a:xfrm>
            <a:off x="4495800" y="361950"/>
            <a:ext cx="3866760" cy="914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bg-BG" sz="2400" b="0" u="none" strike="noStrike" dirty="0" smtClean="0">
                <a:solidFill>
                  <a:schemeClr val="dk1"/>
                </a:solidFill>
                <a:effectLst/>
                <a:uFillTx/>
                <a:latin typeface="Poppins Medium"/>
              </a:rPr>
              <a:t>Какво учи детето в семейството?</a:t>
            </a:r>
            <a:endParaRPr lang="en-US" sz="2400" b="0" u="none" strike="noStrike" dirty="0">
              <a:solidFill>
                <a:srgbClr val="000000"/>
              </a:solidFill>
              <a:effectLst/>
              <a:uFillTx/>
              <a:latin typeface="OpenSymbol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419600" y="1428750"/>
            <a:ext cx="3942960" cy="2286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r>
              <a:rPr lang="ru-RU" sz="1100" dirty="0" smtClean="0">
                <a:latin typeface="Noto Serif" charset="0"/>
                <a:ea typeface="Noto Serif" charset="0"/>
                <a:cs typeface="Noto Serif" charset="0"/>
              </a:rPr>
              <a:t>Всеки ден вкъщи е възможност за учене. Децата наблюдават, слушат и възприемат всичко около себе си.</a:t>
            </a:r>
          </a:p>
          <a:p>
            <a:r>
              <a:rPr lang="ru-RU" sz="1100" dirty="0" smtClean="0">
                <a:latin typeface="Noto Serif" charset="0"/>
                <a:ea typeface="Noto Serif" charset="0"/>
                <a:cs typeface="Noto Serif" charset="0"/>
              </a:rPr>
              <a:t>То учи как да говори и да общува с другите чрез ежедневните разговори у дома.</a:t>
            </a:r>
            <a:br>
              <a:rPr lang="ru-RU" sz="1100" dirty="0" smtClean="0">
                <a:latin typeface="Noto Serif" charset="0"/>
                <a:ea typeface="Noto Serif" charset="0"/>
                <a:cs typeface="Noto Serif" charset="0"/>
              </a:rPr>
            </a:br>
            <a:r>
              <a:rPr lang="ru-RU" sz="1100" dirty="0" smtClean="0">
                <a:latin typeface="Noto Serif" charset="0"/>
                <a:ea typeface="Noto Serif" charset="0"/>
                <a:cs typeface="Noto Serif" charset="0"/>
              </a:rPr>
              <a:t>Учи се как да изразява емоциите си – радост, тъга и гняв, като наблюдава реакциите на родителите.</a:t>
            </a:r>
            <a:br>
              <a:rPr lang="ru-RU" sz="1100" dirty="0" smtClean="0">
                <a:latin typeface="Noto Serif" charset="0"/>
                <a:ea typeface="Noto Serif" charset="0"/>
                <a:cs typeface="Noto Serif" charset="0"/>
              </a:rPr>
            </a:br>
            <a:r>
              <a:rPr lang="ru-RU" sz="1100" dirty="0" smtClean="0">
                <a:latin typeface="Noto Serif" charset="0"/>
                <a:ea typeface="Noto Serif" charset="0"/>
                <a:cs typeface="Noto Serif" charset="0"/>
              </a:rPr>
              <a:t>Изгражда навици – да бъде самостоятелно, да подрежда и да спазва правила.</a:t>
            </a:r>
          </a:p>
          <a:p>
            <a:r>
              <a:rPr lang="ru-RU" sz="1100" dirty="0" smtClean="0">
                <a:latin typeface="Noto Serif" charset="0"/>
                <a:ea typeface="Noto Serif" charset="0"/>
                <a:cs typeface="Noto Serif" charset="0"/>
              </a:rPr>
              <a:t>Също така у дома се изгражда отношението към ученето.</a:t>
            </a:r>
            <a:br>
              <a:rPr lang="ru-RU" sz="1100" dirty="0" smtClean="0">
                <a:latin typeface="Noto Serif" charset="0"/>
                <a:ea typeface="Noto Serif" charset="0"/>
                <a:cs typeface="Noto Serif" charset="0"/>
              </a:rPr>
            </a:br>
            <a:r>
              <a:rPr lang="ru-RU" sz="1100" dirty="0" smtClean="0">
                <a:latin typeface="Noto Serif" charset="0"/>
                <a:ea typeface="Noto Serif" charset="0"/>
                <a:cs typeface="Noto Serif" charset="0"/>
              </a:rPr>
              <a:t>Например, ако вкъщи се четат книжки и се разговаря с интерес за нови неща, детето идва с желание за учене и любопитство.</a:t>
            </a:r>
            <a:endParaRPr lang="ru-RU" sz="1100" dirty="0">
              <a:latin typeface="Noto Serif" charset="0"/>
              <a:ea typeface="Noto Serif" charset="0"/>
              <a:cs typeface="Noto Serif" charset="0"/>
            </a:endParaRPr>
          </a:p>
        </p:txBody>
      </p:sp>
      <p:pic>
        <p:nvPicPr>
          <p:cNvPr id="72" name="image69fdc72969722" descr="image69fdc72969726"/>
          <p:cNvPicPr/>
          <p:nvPr/>
        </p:nvPicPr>
        <p:blipFill>
          <a:blip r:embed="rId2"/>
          <a:stretch/>
        </p:blipFill>
        <p:spPr>
          <a:xfrm>
            <a:off x="152400" y="285750"/>
            <a:ext cx="4114800" cy="4572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/>
          <p:cNvSpPr/>
          <p:nvPr/>
        </p:nvSpPr>
        <p:spPr>
          <a:xfrm>
            <a:off x="476280" y="476280"/>
            <a:ext cx="3181320" cy="476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lvl="0">
              <a:lnSpc>
                <a:spcPts val="2400"/>
              </a:lnSpc>
            </a:pPr>
            <a:r>
              <a:rPr lang="en-US" sz="1950" dirty="0">
                <a:solidFill>
                  <a:srgbClr val="000000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Ролята на родителя</a:t>
            </a:r>
            <a:endParaRPr lang="en-US" sz="195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85750"/>
            <a:ext cx="3157537" cy="460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hape 2"/>
          <p:cNvSpPr/>
          <p:nvPr/>
        </p:nvSpPr>
        <p:spPr>
          <a:xfrm>
            <a:off x="560199" y="2038350"/>
            <a:ext cx="2018481" cy="1066800"/>
          </a:xfrm>
          <a:prstGeom prst="roundRect">
            <a:avLst>
              <a:gd name="adj" fmla="val 3934"/>
            </a:avLst>
          </a:prstGeom>
          <a:solidFill>
            <a:srgbClr val="E6DED2">
              <a:alpha val="50000"/>
            </a:srgbClr>
          </a:solidFill>
          <a:ln w="4763">
            <a:solidFill>
              <a:srgbClr val="CCC4B8"/>
            </a:solidFill>
            <a:prstDash val="solid"/>
          </a:ln>
          <a:effectLst>
            <a:outerShdw dist="15240" dir="2700000" algn="bl" rotWithShape="0">
              <a:srgbClr val="CCC4B8">
                <a:alpha val="100000"/>
              </a:srgbClr>
            </a:outerShdw>
          </a:effectLst>
        </p:spPr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1047750"/>
            <a:ext cx="4627563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4461" y="951902"/>
            <a:ext cx="4572000" cy="91307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ts val="1550"/>
              </a:lnSpc>
            </a:pP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Не е нужно родителят да е </a:t>
            </a:r>
            <a:r>
              <a:rPr lang="en-US" sz="950" dirty="0" smtClean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учител </a:t>
            </a:r>
            <a:r>
              <a:rPr lang="bg-BG" sz="950" dirty="0" smtClean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или да знае всичко.</a:t>
            </a:r>
            <a:r>
              <a:rPr lang="en-US" sz="950" dirty="0" smtClean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</a:t>
            </a:r>
            <a:r>
              <a:rPr lang="bg-BG" sz="950" dirty="0" smtClean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Най-важното е детето да усеща подкрепа, внимание и спокойствие.</a:t>
            </a: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Вашето </a:t>
            </a:r>
            <a:r>
              <a:rPr lang="en-US" sz="950" dirty="0" smtClean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присъствие</a:t>
            </a:r>
            <a:r>
              <a:rPr lang="bg-BG" sz="950" dirty="0" smtClean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и </a:t>
            </a:r>
            <a:r>
              <a:rPr lang="en-US" sz="950" dirty="0" smtClean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внимание са </a:t>
            </a:r>
            <a:r>
              <a:rPr lang="en-US" sz="950" dirty="0">
                <a:solidFill>
                  <a:srgbClr val="000000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най-ценните подаръци за детето.</a:t>
            </a:r>
            <a:endParaRPr lang="en-US" sz="950" dirty="0">
              <a:solidFill>
                <a:prstClr val="black"/>
              </a:solidFill>
              <a:latin typeface="Calibri"/>
            </a:endParaRPr>
          </a:p>
          <a:p>
            <a:pPr lvl="0">
              <a:lnSpc>
                <a:spcPts val="1550"/>
              </a:lnSpc>
            </a:pPr>
            <a:endParaRPr lang="en-US" sz="9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3045" y="2130296"/>
            <a:ext cx="1859561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550"/>
              </a:lnSpc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Похвалете усилието, а не само резултата. Всяка малка крачка напред заслужава признание.</a:t>
            </a:r>
            <a:endParaRPr lang="en-US" sz="95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9" y="2043906"/>
            <a:ext cx="2036763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86099" y="2213198"/>
            <a:ext cx="19605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550"/>
              </a:lnSpc>
            </a:pPr>
            <a:r>
              <a:rPr lang="en-US" sz="950" b="1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„Как мина денят?" </a:t>
            </a:r>
            <a:r>
              <a:rPr lang="en-US" sz="9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- </a:t>
            </a:r>
            <a:r>
              <a:rPr lang="en-US" sz="950" dirty="0" err="1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този</a:t>
            </a:r>
            <a:r>
              <a:rPr lang="en-US" sz="9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 </a:t>
            </a: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прост въпрос показва на детето, че то е важно за вас.</a:t>
            </a:r>
            <a:endParaRPr lang="en-US" sz="95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20" y="3282156"/>
            <a:ext cx="2036763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560199" y="3466345"/>
            <a:ext cx="19024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Ясните граници и правила дават на детето усещане за сигурност, спокойствие и ред.</a:t>
            </a:r>
            <a:endParaRPr lang="en-US" sz="1000" dirty="0">
              <a:latin typeface="Noto Serif" charset="0"/>
              <a:ea typeface="Noto Serif" charset="0"/>
              <a:cs typeface="Noto Serif" charset="0"/>
            </a:endParaRPr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698" y="3261087"/>
            <a:ext cx="2036763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3086099" y="3465458"/>
            <a:ext cx="200819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50" dirty="0" smtClean="0">
                <a:latin typeface="Noto Serif" charset="0"/>
                <a:ea typeface="Noto Serif" charset="0"/>
                <a:cs typeface="Noto Serif" charset="0"/>
              </a:rPr>
              <a:t>И не забравяйте, че детето се развива най-добре, когато се чувства защитено и обичано у дома.</a:t>
            </a:r>
            <a:endParaRPr lang="ru-RU" sz="950" dirty="0">
              <a:latin typeface="Noto Serif" charset="0"/>
              <a:ea typeface="Noto Serif" charset="0"/>
              <a:cs typeface="Noto Serif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86200" y="438150"/>
            <a:ext cx="3124200" cy="477720"/>
          </a:xfr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ts val="295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350" b="0" i="0" u="none" strike="noStrike" kern="1200" cap="none" spc="0" normalizeH="0" baseline="0" noProof="0" dirty="0" smtClean="0">
                <a:ln>
                  <a:noFill/>
                </a:ln>
                <a:solidFill>
                  <a:srgbClr val="3A3A3A"/>
                </a:solidFill>
                <a:effectLst/>
                <a:uLnTx/>
                <a:uFillTx/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Ролята на учителя</a:t>
            </a:r>
            <a:r>
              <a:rPr kumimoji="0" lang="en-US" sz="2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235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lang="en-US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85750"/>
            <a:ext cx="3352800" cy="4572000"/>
          </a:xfrm>
          <a:prstGeom prst="rect">
            <a:avLst/>
          </a:prstGeom>
        </p:spPr>
      </p:pic>
      <p:sp>
        <p:nvSpPr>
          <p:cNvPr id="5" name="Shape 6"/>
          <p:cNvSpPr/>
          <p:nvPr/>
        </p:nvSpPr>
        <p:spPr>
          <a:xfrm>
            <a:off x="3902374" y="2343150"/>
            <a:ext cx="4753719" cy="838200"/>
          </a:xfrm>
          <a:prstGeom prst="roundRect">
            <a:avLst>
              <a:gd name="adj" fmla="val 7501"/>
            </a:avLst>
          </a:prstGeom>
          <a:solidFill>
            <a:srgbClr val="FDFBF7"/>
          </a:solidFill>
          <a:ln w="14288">
            <a:solidFill>
              <a:srgbClr val="E6DED2"/>
            </a:solidFill>
            <a:prstDash val="solid"/>
          </a:ln>
          <a:effectLst>
            <a:outerShdw dist="15240" dir="2700000" algn="bl" rotWithShape="0">
              <a:srgbClr val="E6DED2">
                <a:alpha val="100000"/>
              </a:srgbClr>
            </a:outerShdw>
          </a:effectLst>
        </p:spPr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248548"/>
            <a:ext cx="4627563" cy="713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913981" y="1307157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Учителят също има важна роля в живота на детето. Той е партньор на семейството, който организира обучението и създава стимулираща среда, в която децата учат чрез игра, общуване и различни дейности. </a:t>
            </a:r>
            <a:endParaRPr lang="en-US" sz="1000" dirty="0">
              <a:latin typeface="Noto Serif" charset="0"/>
              <a:ea typeface="Noto Serif" charset="0"/>
              <a:cs typeface="Noto Serif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466" y="3486150"/>
            <a:ext cx="4627563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8"/>
          <p:cNvSpPr/>
          <p:nvPr/>
        </p:nvSpPr>
        <p:spPr>
          <a:xfrm>
            <a:off x="3943755" y="2408307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Учителят наблюдава развитието и индивидуалния напредък на всяко дете, насърчава го, помага му да се справя с трудностите и насочва родителите с професионален поглед върху развитието и предизвикателствата</a:t>
            </a:r>
            <a:endParaRPr lang="en-US" sz="1000" dirty="0">
              <a:latin typeface="Noto Serif" charset="0"/>
              <a:ea typeface="Noto Serif" charset="0"/>
              <a:cs typeface="Noto Serif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67466" y="3669962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50" dirty="0" smtClean="0">
                <a:latin typeface="Noto Serif" charset="0"/>
                <a:ea typeface="Noto Serif" charset="0"/>
                <a:cs typeface="Noto Serif" charset="0"/>
              </a:rPr>
              <a:t>Най-добрите резултати се постигат, когато учителят и родителят работят заедно с доверие и обща грижа за </a:t>
            </a:r>
            <a:r>
              <a:rPr lang="ru-RU" sz="1050" dirty="0" err="1" smtClean="0">
                <a:latin typeface="Noto Serif" charset="0"/>
                <a:ea typeface="Noto Serif" charset="0"/>
                <a:cs typeface="Noto Serif" charset="0"/>
              </a:rPr>
              <a:t>детето</a:t>
            </a:r>
            <a:r>
              <a:rPr lang="ru-RU" sz="1050" dirty="0" smtClean="0">
                <a:latin typeface="Noto Serif" charset="0"/>
                <a:ea typeface="Noto Serif" charset="0"/>
                <a:cs typeface="Noto Serif" charset="0"/>
              </a:rPr>
              <a:t>.</a:t>
            </a:r>
            <a:endParaRPr lang="en-US" sz="1050" dirty="0">
              <a:latin typeface="Noto Serif" charset="0"/>
              <a:ea typeface="Noto Serif" charset="0"/>
              <a:cs typeface="Noto Seri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06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oogle Shape;312;p34"/>
          <p:cNvGrpSpPr/>
          <p:nvPr/>
        </p:nvGrpSpPr>
        <p:grpSpPr>
          <a:xfrm>
            <a:off x="2197800" y="539640"/>
            <a:ext cx="1190520" cy="1190520"/>
            <a:chOff x="2197800" y="539640"/>
            <a:chExt cx="1190520" cy="1190520"/>
          </a:xfrm>
        </p:grpSpPr>
        <p:sp>
          <p:nvSpPr>
            <p:cNvPr id="76" name="Google Shape;313;p34"/>
            <p:cNvSpPr/>
            <p:nvPr/>
          </p:nvSpPr>
          <p:spPr>
            <a:xfrm>
              <a:off x="2269800" y="612720"/>
              <a:ext cx="237240" cy="235080"/>
            </a:xfrm>
            <a:custGeom>
              <a:avLst/>
              <a:gdLst>
                <a:gd name="textAreaLeft" fmla="*/ 0 w 237240"/>
                <a:gd name="textAreaRight" fmla="*/ 237600 w 237240"/>
                <a:gd name="textAreaTop" fmla="*/ 0 h 235080"/>
                <a:gd name="textAreaBottom" fmla="*/ 235440 h 235080"/>
              </a:gdLst>
              <a:ahLst/>
              <a:cxnLst/>
              <a:rect l="textAreaLeft" t="textAreaTop" r="textAreaRight" b="textAreaBottom"/>
              <a:pathLst>
                <a:path w="7807" h="7740">
                  <a:moveTo>
                    <a:pt x="7806" y="1"/>
                  </a:moveTo>
                  <a:lnTo>
                    <a:pt x="7806" y="1"/>
                  </a:lnTo>
                  <a:cubicBezTo>
                    <a:pt x="7239" y="268"/>
                    <a:pt x="6672" y="601"/>
                    <a:pt x="6138" y="1002"/>
                  </a:cubicBezTo>
                  <a:lnTo>
                    <a:pt x="1001" y="6105"/>
                  </a:lnTo>
                  <a:cubicBezTo>
                    <a:pt x="634" y="6672"/>
                    <a:pt x="301" y="7206"/>
                    <a:pt x="0" y="7740"/>
                  </a:cubicBezTo>
                  <a:lnTo>
                    <a:pt x="7806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7" name="Google Shape;314;p34"/>
            <p:cNvSpPr/>
            <p:nvPr/>
          </p:nvSpPr>
          <p:spPr>
            <a:xfrm>
              <a:off x="2215800" y="555840"/>
              <a:ext cx="432000" cy="433080"/>
            </a:xfrm>
            <a:custGeom>
              <a:avLst/>
              <a:gdLst>
                <a:gd name="textAreaLeft" fmla="*/ 0 w 432000"/>
                <a:gd name="textAreaRight" fmla="*/ 432360 w 432000"/>
                <a:gd name="textAreaTop" fmla="*/ 0 h 433080"/>
                <a:gd name="textAreaBottom" fmla="*/ 433440 h 433080"/>
              </a:gdLst>
              <a:ahLst/>
              <a:cxnLst/>
              <a:rect l="textAreaLeft" t="textAreaTop" r="textAreaRight" b="textAreaBottom"/>
              <a:pathLst>
                <a:path w="14211" h="14245">
                  <a:moveTo>
                    <a:pt x="14211" y="1"/>
                  </a:moveTo>
                  <a:lnTo>
                    <a:pt x="13343" y="268"/>
                  </a:lnTo>
                  <a:lnTo>
                    <a:pt x="234" y="13344"/>
                  </a:lnTo>
                  <a:lnTo>
                    <a:pt x="1" y="14244"/>
                  </a:lnTo>
                  <a:lnTo>
                    <a:pt x="14211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8" name="Google Shape;315;p34"/>
            <p:cNvSpPr/>
            <p:nvPr/>
          </p:nvSpPr>
          <p:spPr>
            <a:xfrm>
              <a:off x="2197800" y="541440"/>
              <a:ext cx="550800" cy="550080"/>
            </a:xfrm>
            <a:custGeom>
              <a:avLst/>
              <a:gdLst>
                <a:gd name="textAreaLeft" fmla="*/ 0 w 550800"/>
                <a:gd name="textAreaRight" fmla="*/ 551160 w 550800"/>
                <a:gd name="textAreaTop" fmla="*/ 0 h 550080"/>
                <a:gd name="textAreaBottom" fmla="*/ 550440 h 550080"/>
              </a:gdLst>
              <a:ahLst/>
              <a:cxnLst/>
              <a:rect l="textAreaLeft" t="textAreaTop" r="textAreaRight" b="textAreaBottom"/>
              <a:pathLst>
                <a:path w="18114" h="18081">
                  <a:moveTo>
                    <a:pt x="18113" y="1"/>
                  </a:moveTo>
                  <a:cubicBezTo>
                    <a:pt x="17880" y="1"/>
                    <a:pt x="17679" y="34"/>
                    <a:pt x="17446" y="34"/>
                  </a:cubicBezTo>
                  <a:lnTo>
                    <a:pt x="100" y="17380"/>
                  </a:lnTo>
                  <a:cubicBezTo>
                    <a:pt x="33" y="17614"/>
                    <a:pt x="33" y="17814"/>
                    <a:pt x="0" y="18081"/>
                  </a:cubicBezTo>
                  <a:lnTo>
                    <a:pt x="18113" y="1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79" name="Google Shape;316;p34"/>
            <p:cNvSpPr/>
            <p:nvPr/>
          </p:nvSpPr>
          <p:spPr>
            <a:xfrm>
              <a:off x="2197800" y="539640"/>
              <a:ext cx="638280" cy="637200"/>
            </a:xfrm>
            <a:custGeom>
              <a:avLst/>
              <a:gdLst>
                <a:gd name="textAreaLeft" fmla="*/ 0 w 638280"/>
                <a:gd name="textAreaRight" fmla="*/ 638640 w 638280"/>
                <a:gd name="textAreaTop" fmla="*/ 0 h 637200"/>
                <a:gd name="textAreaBottom" fmla="*/ 637560 h 637200"/>
              </a:gdLst>
              <a:ahLst/>
              <a:cxnLst/>
              <a:rect l="textAreaLeft" t="textAreaTop" r="textAreaRight" b="textAreaBottom"/>
              <a:pathLst>
                <a:path w="20982" h="20949">
                  <a:moveTo>
                    <a:pt x="20348" y="0"/>
                  </a:moveTo>
                  <a:lnTo>
                    <a:pt x="0" y="20348"/>
                  </a:lnTo>
                  <a:cubicBezTo>
                    <a:pt x="0" y="20582"/>
                    <a:pt x="0" y="20782"/>
                    <a:pt x="33" y="20949"/>
                  </a:cubicBezTo>
                  <a:lnTo>
                    <a:pt x="20982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0" name="Google Shape;317;p34"/>
            <p:cNvSpPr/>
            <p:nvPr/>
          </p:nvSpPr>
          <p:spPr>
            <a:xfrm>
              <a:off x="2205720" y="547560"/>
              <a:ext cx="703080" cy="705240"/>
            </a:xfrm>
            <a:custGeom>
              <a:avLst/>
              <a:gdLst>
                <a:gd name="textAreaLeft" fmla="*/ 0 w 703080"/>
                <a:gd name="textAreaRight" fmla="*/ 703440 w 703080"/>
                <a:gd name="textAreaTop" fmla="*/ 0 h 705240"/>
                <a:gd name="textAreaBottom" fmla="*/ 705600 h 705240"/>
              </a:gdLst>
              <a:ahLst/>
              <a:cxnLst/>
              <a:rect l="textAreaLeft" t="textAreaTop" r="textAreaRight" b="textAreaBottom"/>
              <a:pathLst>
                <a:path w="23118" h="23184">
                  <a:moveTo>
                    <a:pt x="22617" y="0"/>
                  </a:moveTo>
                  <a:lnTo>
                    <a:pt x="1" y="22616"/>
                  </a:lnTo>
                  <a:cubicBezTo>
                    <a:pt x="34" y="22816"/>
                    <a:pt x="68" y="23017"/>
                    <a:pt x="68" y="23183"/>
                  </a:cubicBezTo>
                  <a:lnTo>
                    <a:pt x="23117" y="100"/>
                  </a:lnTo>
                  <a:cubicBezTo>
                    <a:pt x="23017" y="67"/>
                    <a:pt x="22784" y="33"/>
                    <a:pt x="2261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1" name="Google Shape;318;p34"/>
            <p:cNvSpPr/>
            <p:nvPr/>
          </p:nvSpPr>
          <p:spPr>
            <a:xfrm>
              <a:off x="2221920" y="563760"/>
              <a:ext cx="757080" cy="757080"/>
            </a:xfrm>
            <a:custGeom>
              <a:avLst/>
              <a:gdLst>
                <a:gd name="textAreaLeft" fmla="*/ 0 w 757080"/>
                <a:gd name="textAreaRight" fmla="*/ 757440 w 757080"/>
                <a:gd name="textAreaTop" fmla="*/ 0 h 757080"/>
                <a:gd name="textAreaBottom" fmla="*/ 757440 h 757080"/>
              </a:gdLst>
              <a:ahLst/>
              <a:cxnLst/>
              <a:rect l="textAreaLeft" t="textAreaTop" r="textAreaRight" b="textAreaBottom"/>
              <a:pathLst>
                <a:path w="24886" h="24886">
                  <a:moveTo>
                    <a:pt x="24385" y="1"/>
                  </a:moveTo>
                  <a:lnTo>
                    <a:pt x="1" y="24385"/>
                  </a:lnTo>
                  <a:cubicBezTo>
                    <a:pt x="34" y="24552"/>
                    <a:pt x="67" y="24718"/>
                    <a:pt x="167" y="24885"/>
                  </a:cubicBezTo>
                  <a:lnTo>
                    <a:pt x="24885" y="168"/>
                  </a:lnTo>
                  <a:cubicBezTo>
                    <a:pt x="24718" y="101"/>
                    <a:pt x="24552" y="34"/>
                    <a:pt x="24385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2" name="Google Shape;319;p34"/>
            <p:cNvSpPr/>
            <p:nvPr/>
          </p:nvSpPr>
          <p:spPr>
            <a:xfrm>
              <a:off x="2244240" y="587160"/>
              <a:ext cx="795600" cy="794520"/>
            </a:xfrm>
            <a:custGeom>
              <a:avLst/>
              <a:gdLst>
                <a:gd name="textAreaLeft" fmla="*/ 0 w 795600"/>
                <a:gd name="textAreaRight" fmla="*/ 795960 w 795600"/>
                <a:gd name="textAreaTop" fmla="*/ 0 h 794520"/>
                <a:gd name="textAreaBottom" fmla="*/ 794880 h 794520"/>
              </a:gdLst>
              <a:ahLst/>
              <a:cxnLst/>
              <a:rect l="textAreaLeft" t="textAreaTop" r="textAreaRight" b="textAreaBottom"/>
              <a:pathLst>
                <a:path w="26153" h="26120">
                  <a:moveTo>
                    <a:pt x="25686" y="1"/>
                  </a:moveTo>
                  <a:lnTo>
                    <a:pt x="1" y="25686"/>
                  </a:lnTo>
                  <a:cubicBezTo>
                    <a:pt x="101" y="25853"/>
                    <a:pt x="134" y="25953"/>
                    <a:pt x="234" y="26120"/>
                  </a:cubicBezTo>
                  <a:lnTo>
                    <a:pt x="26153" y="201"/>
                  </a:lnTo>
                  <a:cubicBezTo>
                    <a:pt x="25986" y="101"/>
                    <a:pt x="25852" y="34"/>
                    <a:pt x="25686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3" name="Google Shape;320;p34"/>
            <p:cNvSpPr/>
            <p:nvPr/>
          </p:nvSpPr>
          <p:spPr>
            <a:xfrm>
              <a:off x="2273760" y="614520"/>
              <a:ext cx="822960" cy="822960"/>
            </a:xfrm>
            <a:custGeom>
              <a:avLst/>
              <a:gdLst>
                <a:gd name="textAreaLeft" fmla="*/ 0 w 822960"/>
                <a:gd name="textAreaRight" fmla="*/ 823320 w 822960"/>
                <a:gd name="textAreaTop" fmla="*/ 0 h 822960"/>
                <a:gd name="textAreaBottom" fmla="*/ 823320 h 822960"/>
              </a:gdLst>
              <a:ahLst/>
              <a:cxnLst/>
              <a:rect l="textAreaLeft" t="textAreaTop" r="textAreaRight" b="textAreaBottom"/>
              <a:pathLst>
                <a:path w="27054" h="27054">
                  <a:moveTo>
                    <a:pt x="26653" y="1"/>
                  </a:moveTo>
                  <a:lnTo>
                    <a:pt x="1" y="26653"/>
                  </a:lnTo>
                  <a:cubicBezTo>
                    <a:pt x="101" y="26786"/>
                    <a:pt x="168" y="26887"/>
                    <a:pt x="268" y="27053"/>
                  </a:cubicBezTo>
                  <a:lnTo>
                    <a:pt x="27054" y="267"/>
                  </a:lnTo>
                  <a:cubicBezTo>
                    <a:pt x="26887" y="167"/>
                    <a:pt x="26787" y="101"/>
                    <a:pt x="26653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4" name="Google Shape;321;p34"/>
            <p:cNvSpPr/>
            <p:nvPr/>
          </p:nvSpPr>
          <p:spPr>
            <a:xfrm>
              <a:off x="2305440" y="648000"/>
              <a:ext cx="841320" cy="842400"/>
            </a:xfrm>
            <a:custGeom>
              <a:avLst/>
              <a:gdLst>
                <a:gd name="textAreaLeft" fmla="*/ 0 w 841320"/>
                <a:gd name="textAreaRight" fmla="*/ 841680 w 841320"/>
                <a:gd name="textAreaTop" fmla="*/ 0 h 842400"/>
                <a:gd name="textAreaBottom" fmla="*/ 842760 h 842400"/>
              </a:gdLst>
              <a:ahLst/>
              <a:cxnLst/>
              <a:rect l="textAreaLeft" t="textAreaTop" r="textAreaRight" b="textAreaBottom"/>
              <a:pathLst>
                <a:path w="27655" h="27687">
                  <a:moveTo>
                    <a:pt x="27320" y="0"/>
                  </a:moveTo>
                  <a:lnTo>
                    <a:pt x="1" y="27287"/>
                  </a:lnTo>
                  <a:lnTo>
                    <a:pt x="268" y="27687"/>
                  </a:lnTo>
                  <a:lnTo>
                    <a:pt x="27654" y="267"/>
                  </a:lnTo>
                  <a:cubicBezTo>
                    <a:pt x="27587" y="167"/>
                    <a:pt x="27454" y="67"/>
                    <a:pt x="27320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5" name="Google Shape;322;p34"/>
            <p:cNvSpPr/>
            <p:nvPr/>
          </p:nvSpPr>
          <p:spPr>
            <a:xfrm>
              <a:off x="2343960" y="685800"/>
              <a:ext cx="851400" cy="850320"/>
            </a:xfrm>
            <a:custGeom>
              <a:avLst/>
              <a:gdLst>
                <a:gd name="textAreaLeft" fmla="*/ 0 w 851400"/>
                <a:gd name="textAreaRight" fmla="*/ 851760 w 851400"/>
                <a:gd name="textAreaTop" fmla="*/ 0 h 850320"/>
                <a:gd name="textAreaBottom" fmla="*/ 850680 h 850320"/>
              </a:gdLst>
              <a:ahLst/>
              <a:cxnLst/>
              <a:rect l="textAreaLeft" t="textAreaTop" r="textAreaRight" b="textAreaBottom"/>
              <a:pathLst>
                <a:path w="27988" h="27954">
                  <a:moveTo>
                    <a:pt x="27654" y="1"/>
                  </a:moveTo>
                  <a:lnTo>
                    <a:pt x="1" y="27620"/>
                  </a:lnTo>
                  <a:cubicBezTo>
                    <a:pt x="67" y="27720"/>
                    <a:pt x="201" y="27821"/>
                    <a:pt x="301" y="27954"/>
                  </a:cubicBezTo>
                  <a:lnTo>
                    <a:pt x="27987" y="234"/>
                  </a:lnTo>
                  <a:cubicBezTo>
                    <a:pt x="27854" y="201"/>
                    <a:pt x="27720" y="101"/>
                    <a:pt x="2765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6" name="Google Shape;323;p34"/>
            <p:cNvSpPr/>
            <p:nvPr/>
          </p:nvSpPr>
          <p:spPr>
            <a:xfrm>
              <a:off x="2385360" y="727200"/>
              <a:ext cx="851400" cy="851400"/>
            </a:xfrm>
            <a:custGeom>
              <a:avLst/>
              <a:gdLst>
                <a:gd name="textAreaLeft" fmla="*/ 0 w 851400"/>
                <a:gd name="textAreaRight" fmla="*/ 851760 w 851400"/>
                <a:gd name="textAreaTop" fmla="*/ 0 h 851400"/>
                <a:gd name="textAreaBottom" fmla="*/ 851760 h 851400"/>
              </a:gdLst>
              <a:ahLst/>
              <a:cxnLst/>
              <a:rect l="textAreaLeft" t="textAreaTop" r="textAreaRight" b="textAreaBottom"/>
              <a:pathLst>
                <a:path w="27987" h="27987">
                  <a:moveTo>
                    <a:pt x="27687" y="0"/>
                  </a:moveTo>
                  <a:lnTo>
                    <a:pt x="0" y="27687"/>
                  </a:lnTo>
                  <a:cubicBezTo>
                    <a:pt x="134" y="27787"/>
                    <a:pt x="200" y="27920"/>
                    <a:pt x="334" y="27987"/>
                  </a:cubicBezTo>
                  <a:lnTo>
                    <a:pt x="27987" y="334"/>
                  </a:lnTo>
                  <a:cubicBezTo>
                    <a:pt x="27887" y="234"/>
                    <a:pt x="27787" y="134"/>
                    <a:pt x="2768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7" name="Google Shape;324;p34"/>
            <p:cNvSpPr/>
            <p:nvPr/>
          </p:nvSpPr>
          <p:spPr>
            <a:xfrm>
              <a:off x="2432160" y="772920"/>
              <a:ext cx="844200" cy="843480"/>
            </a:xfrm>
            <a:custGeom>
              <a:avLst/>
              <a:gdLst>
                <a:gd name="textAreaLeft" fmla="*/ 0 w 844200"/>
                <a:gd name="textAreaRight" fmla="*/ 844560 w 844200"/>
                <a:gd name="textAreaTop" fmla="*/ 0 h 843480"/>
                <a:gd name="textAreaBottom" fmla="*/ 843840 h 843480"/>
              </a:gdLst>
              <a:ahLst/>
              <a:cxnLst/>
              <a:rect l="textAreaLeft" t="textAreaTop" r="textAreaRight" b="textAreaBottom"/>
              <a:pathLst>
                <a:path w="27754" h="27721">
                  <a:moveTo>
                    <a:pt x="27454" y="0"/>
                  </a:moveTo>
                  <a:lnTo>
                    <a:pt x="1" y="27453"/>
                  </a:lnTo>
                  <a:cubicBezTo>
                    <a:pt x="134" y="27520"/>
                    <a:pt x="267" y="27620"/>
                    <a:pt x="401" y="27720"/>
                  </a:cubicBezTo>
                  <a:lnTo>
                    <a:pt x="27754" y="367"/>
                  </a:lnTo>
                  <a:cubicBezTo>
                    <a:pt x="27620" y="267"/>
                    <a:pt x="27520" y="134"/>
                    <a:pt x="27454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8" name="Google Shape;325;p34"/>
            <p:cNvSpPr/>
            <p:nvPr/>
          </p:nvSpPr>
          <p:spPr>
            <a:xfrm>
              <a:off x="2481840" y="823680"/>
              <a:ext cx="826920" cy="827280"/>
            </a:xfrm>
            <a:custGeom>
              <a:avLst/>
              <a:gdLst>
                <a:gd name="textAreaLeft" fmla="*/ 0 w 826920"/>
                <a:gd name="textAreaRight" fmla="*/ 827280 w 826920"/>
                <a:gd name="textAreaTop" fmla="*/ 0 h 827280"/>
                <a:gd name="textAreaBottom" fmla="*/ 827640 h 827280"/>
              </a:gdLst>
              <a:ahLst/>
              <a:cxnLst/>
              <a:rect l="textAreaLeft" t="textAreaTop" r="textAreaRight" b="textAreaBottom"/>
              <a:pathLst>
                <a:path w="27187" h="27187">
                  <a:moveTo>
                    <a:pt x="26953" y="0"/>
                  </a:moveTo>
                  <a:lnTo>
                    <a:pt x="0" y="26953"/>
                  </a:lnTo>
                  <a:cubicBezTo>
                    <a:pt x="134" y="27020"/>
                    <a:pt x="267" y="27120"/>
                    <a:pt x="434" y="27186"/>
                  </a:cubicBezTo>
                  <a:lnTo>
                    <a:pt x="27186" y="434"/>
                  </a:lnTo>
                  <a:cubicBezTo>
                    <a:pt x="27119" y="300"/>
                    <a:pt x="27019" y="167"/>
                    <a:pt x="26953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89" name="Google Shape;326;p34"/>
            <p:cNvSpPr/>
            <p:nvPr/>
          </p:nvSpPr>
          <p:spPr>
            <a:xfrm>
              <a:off x="2537640" y="879480"/>
              <a:ext cx="798480" cy="800640"/>
            </a:xfrm>
            <a:custGeom>
              <a:avLst/>
              <a:gdLst>
                <a:gd name="textAreaLeft" fmla="*/ 0 w 798480"/>
                <a:gd name="textAreaRight" fmla="*/ 798840 w 798480"/>
                <a:gd name="textAreaTop" fmla="*/ 0 h 800640"/>
                <a:gd name="textAreaBottom" fmla="*/ 801000 h 800640"/>
              </a:gdLst>
              <a:ahLst/>
              <a:cxnLst/>
              <a:rect l="textAreaLeft" t="textAreaTop" r="textAreaRight" b="textAreaBottom"/>
              <a:pathLst>
                <a:path w="26253" h="26320">
                  <a:moveTo>
                    <a:pt x="26119" y="1"/>
                  </a:moveTo>
                  <a:lnTo>
                    <a:pt x="1" y="26120"/>
                  </a:lnTo>
                  <a:cubicBezTo>
                    <a:pt x="134" y="26186"/>
                    <a:pt x="301" y="26253"/>
                    <a:pt x="401" y="26320"/>
                  </a:cubicBezTo>
                  <a:lnTo>
                    <a:pt x="26253" y="468"/>
                  </a:lnTo>
                  <a:cubicBezTo>
                    <a:pt x="26219" y="301"/>
                    <a:pt x="26186" y="168"/>
                    <a:pt x="2611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90" name="Google Shape;327;p34"/>
            <p:cNvSpPr/>
            <p:nvPr/>
          </p:nvSpPr>
          <p:spPr>
            <a:xfrm>
              <a:off x="2599560" y="940680"/>
              <a:ext cx="761040" cy="763200"/>
            </a:xfrm>
            <a:custGeom>
              <a:avLst/>
              <a:gdLst>
                <a:gd name="textAreaLeft" fmla="*/ 0 w 761040"/>
                <a:gd name="textAreaRight" fmla="*/ 761400 w 761040"/>
                <a:gd name="textAreaTop" fmla="*/ 0 h 763200"/>
                <a:gd name="textAreaBottom" fmla="*/ 763560 h 763200"/>
              </a:gdLst>
              <a:ahLst/>
              <a:cxnLst/>
              <a:rect l="textAreaLeft" t="textAreaTop" r="textAreaRight" b="textAreaBottom"/>
              <a:pathLst>
                <a:path w="25019" h="25085">
                  <a:moveTo>
                    <a:pt x="24918" y="0"/>
                  </a:moveTo>
                  <a:lnTo>
                    <a:pt x="1" y="24918"/>
                  </a:lnTo>
                  <a:cubicBezTo>
                    <a:pt x="167" y="24951"/>
                    <a:pt x="334" y="25018"/>
                    <a:pt x="468" y="25085"/>
                  </a:cubicBezTo>
                  <a:lnTo>
                    <a:pt x="25018" y="501"/>
                  </a:lnTo>
                  <a:lnTo>
                    <a:pt x="24918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91" name="Google Shape;328;p34"/>
            <p:cNvSpPr/>
            <p:nvPr/>
          </p:nvSpPr>
          <p:spPr>
            <a:xfrm>
              <a:off x="2665800" y="1008720"/>
              <a:ext cx="713520" cy="712440"/>
            </a:xfrm>
            <a:custGeom>
              <a:avLst/>
              <a:gdLst>
                <a:gd name="textAreaLeft" fmla="*/ 0 w 713520"/>
                <a:gd name="textAreaRight" fmla="*/ 713880 w 713520"/>
                <a:gd name="textAreaTop" fmla="*/ 0 h 712440"/>
                <a:gd name="textAreaBottom" fmla="*/ 712800 h 712440"/>
              </a:gdLst>
              <a:ahLst/>
              <a:cxnLst/>
              <a:rect l="textAreaLeft" t="textAreaTop" r="textAreaRight" b="textAreaBottom"/>
              <a:pathLst>
                <a:path w="23451" h="23417">
                  <a:moveTo>
                    <a:pt x="23317" y="0"/>
                  </a:moveTo>
                  <a:lnTo>
                    <a:pt x="1" y="23284"/>
                  </a:lnTo>
                  <a:cubicBezTo>
                    <a:pt x="168" y="23317"/>
                    <a:pt x="334" y="23384"/>
                    <a:pt x="568" y="23417"/>
                  </a:cubicBezTo>
                  <a:lnTo>
                    <a:pt x="23451" y="534"/>
                  </a:lnTo>
                  <a:cubicBezTo>
                    <a:pt x="23417" y="334"/>
                    <a:pt x="23351" y="167"/>
                    <a:pt x="23317" y="0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92" name="Google Shape;329;p34"/>
            <p:cNvSpPr/>
            <p:nvPr/>
          </p:nvSpPr>
          <p:spPr>
            <a:xfrm>
              <a:off x="2739960" y="1081800"/>
              <a:ext cx="648360" cy="648360"/>
            </a:xfrm>
            <a:custGeom>
              <a:avLst/>
              <a:gdLst>
                <a:gd name="textAreaLeft" fmla="*/ 0 w 648360"/>
                <a:gd name="textAreaRight" fmla="*/ 648720 w 648360"/>
                <a:gd name="textAreaTop" fmla="*/ 0 h 648360"/>
                <a:gd name="textAreaBottom" fmla="*/ 648720 h 648360"/>
              </a:gdLst>
              <a:ahLst/>
              <a:cxnLst/>
              <a:rect l="textAreaLeft" t="textAreaTop" r="textAreaRight" b="textAreaBottom"/>
              <a:pathLst>
                <a:path w="21317" h="21317">
                  <a:moveTo>
                    <a:pt x="21249" y="1"/>
                  </a:moveTo>
                  <a:lnTo>
                    <a:pt x="1" y="21283"/>
                  </a:lnTo>
                  <a:cubicBezTo>
                    <a:pt x="201" y="21283"/>
                    <a:pt x="368" y="21316"/>
                    <a:pt x="568" y="21316"/>
                  </a:cubicBezTo>
                  <a:lnTo>
                    <a:pt x="21249" y="635"/>
                  </a:lnTo>
                  <a:cubicBezTo>
                    <a:pt x="21316" y="435"/>
                    <a:pt x="21316" y="201"/>
                    <a:pt x="21249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93" name="Google Shape;330;p34"/>
            <p:cNvSpPr/>
            <p:nvPr/>
          </p:nvSpPr>
          <p:spPr>
            <a:xfrm>
              <a:off x="2824920" y="1166760"/>
              <a:ext cx="563040" cy="563040"/>
            </a:xfrm>
            <a:custGeom>
              <a:avLst/>
              <a:gdLst>
                <a:gd name="textAreaLeft" fmla="*/ 0 w 563040"/>
                <a:gd name="textAreaRight" fmla="*/ 563400 w 563040"/>
                <a:gd name="textAreaTop" fmla="*/ 0 h 563040"/>
                <a:gd name="textAreaBottom" fmla="*/ 563400 h 563040"/>
              </a:gdLst>
              <a:ahLst/>
              <a:cxnLst/>
              <a:rect l="textAreaLeft" t="textAreaTop" r="textAreaRight" b="textAreaBottom"/>
              <a:pathLst>
                <a:path w="18515" h="18515">
                  <a:moveTo>
                    <a:pt x="18514" y="1"/>
                  </a:moveTo>
                  <a:lnTo>
                    <a:pt x="1" y="18514"/>
                  </a:lnTo>
                  <a:cubicBezTo>
                    <a:pt x="201" y="18514"/>
                    <a:pt x="434" y="18481"/>
                    <a:pt x="668" y="18481"/>
                  </a:cubicBezTo>
                  <a:lnTo>
                    <a:pt x="18447" y="668"/>
                  </a:lnTo>
                  <a:cubicBezTo>
                    <a:pt x="18447" y="468"/>
                    <a:pt x="18514" y="201"/>
                    <a:pt x="1851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94" name="Google Shape;331;p34"/>
            <p:cNvSpPr/>
            <p:nvPr/>
          </p:nvSpPr>
          <p:spPr>
            <a:xfrm>
              <a:off x="2923560" y="1265400"/>
              <a:ext cx="451440" cy="450360"/>
            </a:xfrm>
            <a:custGeom>
              <a:avLst/>
              <a:gdLst>
                <a:gd name="textAreaLeft" fmla="*/ 0 w 451440"/>
                <a:gd name="textAreaRight" fmla="*/ 451800 w 451440"/>
                <a:gd name="textAreaTop" fmla="*/ 0 h 450360"/>
                <a:gd name="textAreaBottom" fmla="*/ 450720 h 450360"/>
              </a:gdLst>
              <a:ahLst/>
              <a:cxnLst/>
              <a:rect l="textAreaLeft" t="textAreaTop" r="textAreaRight" b="textAreaBottom"/>
              <a:pathLst>
                <a:path w="14845" h="14812">
                  <a:moveTo>
                    <a:pt x="14844" y="1"/>
                  </a:moveTo>
                  <a:lnTo>
                    <a:pt x="0" y="14811"/>
                  </a:lnTo>
                  <a:cubicBezTo>
                    <a:pt x="301" y="14778"/>
                    <a:pt x="534" y="14678"/>
                    <a:pt x="834" y="14644"/>
                  </a:cubicBezTo>
                  <a:lnTo>
                    <a:pt x="14644" y="835"/>
                  </a:lnTo>
                  <a:cubicBezTo>
                    <a:pt x="14711" y="568"/>
                    <a:pt x="14778" y="301"/>
                    <a:pt x="14844" y="1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  <p:sp>
          <p:nvSpPr>
            <p:cNvPr id="95" name="Google Shape;332;p34"/>
            <p:cNvSpPr/>
            <p:nvPr/>
          </p:nvSpPr>
          <p:spPr>
            <a:xfrm>
              <a:off x="3055680" y="1397520"/>
              <a:ext cx="272880" cy="272880"/>
            </a:xfrm>
            <a:custGeom>
              <a:avLst/>
              <a:gdLst>
                <a:gd name="textAreaLeft" fmla="*/ 0 w 272880"/>
                <a:gd name="textAreaRight" fmla="*/ 273240 w 272880"/>
                <a:gd name="textAreaTop" fmla="*/ 0 h 272880"/>
                <a:gd name="textAreaBottom" fmla="*/ 273240 h 272880"/>
              </a:gdLst>
              <a:ahLst/>
              <a:cxnLst/>
              <a:rect l="textAreaLeft" t="textAreaTop" r="textAreaRight" b="textAreaBottom"/>
              <a:pathLst>
                <a:path w="8974" h="8974">
                  <a:moveTo>
                    <a:pt x="8974" y="0"/>
                  </a:moveTo>
                  <a:lnTo>
                    <a:pt x="1" y="8973"/>
                  </a:lnTo>
                  <a:lnTo>
                    <a:pt x="1369" y="8239"/>
                  </a:lnTo>
                  <a:lnTo>
                    <a:pt x="8207" y="1368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u="none" strike="noStrike" dirty="0">
                <a:solidFill>
                  <a:srgbClr val="000000"/>
                </a:solidFill>
                <a:effectLst/>
                <a:uFillTx/>
                <a:latin typeface="OpenSymbol"/>
              </a:endParaRPr>
            </a:p>
          </p:txBody>
        </p:sp>
      </p:grpSp>
      <p:pic>
        <p:nvPicPr>
          <p:cNvPr id="96" name="Google Shape;333;p34"/>
          <p:cNvPicPr/>
          <p:nvPr/>
        </p:nvPicPr>
        <p:blipFill>
          <a:blip r:embed="rId2"/>
          <a:stretch/>
        </p:blipFill>
        <p:spPr>
          <a:xfrm>
            <a:off x="415440" y="257370"/>
            <a:ext cx="8313120" cy="1537260"/>
          </a:xfrm>
          <a:prstGeom prst="rect">
            <a:avLst/>
          </a:prstGeom>
          <a:noFill/>
          <a:ln w="9525">
            <a:solidFill>
              <a:srgbClr val="000000"/>
            </a:solidFill>
            <a:round/>
          </a:ln>
        </p:spPr>
      </p:pic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2381808" y="1885950"/>
            <a:ext cx="4010040" cy="4572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Poppins Medium"/>
                <a:ea typeface="Poppins Medium"/>
              </a:rPr>
              <a:t>Партньорство </a:t>
            </a:r>
            <a:r>
              <a:rPr lang="en-US" sz="1600" b="0" u="none" strike="noStrike" dirty="0" smtClean="0">
                <a:solidFill>
                  <a:schemeClr val="dk1"/>
                </a:solidFill>
                <a:effectLst/>
                <a:uFillTx/>
                <a:latin typeface="Poppins Medium"/>
                <a:ea typeface="Poppins Medium"/>
              </a:rPr>
              <a:t>учител</a:t>
            </a:r>
            <a:r>
              <a:rPr lang="bg-BG" sz="1600" b="0" u="none" strike="noStrike" dirty="0" smtClean="0">
                <a:solidFill>
                  <a:schemeClr val="dk1"/>
                </a:solidFill>
                <a:effectLst/>
                <a:uFillTx/>
                <a:latin typeface="Poppins Medium"/>
                <a:ea typeface="Poppins Medium"/>
              </a:rPr>
              <a:t> </a:t>
            </a:r>
            <a:r>
              <a:rPr lang="bg-BG" sz="1600" dirty="0" smtClean="0">
                <a:solidFill>
                  <a:schemeClr val="dk1"/>
                </a:solidFill>
                <a:latin typeface="Poppins Medium"/>
                <a:ea typeface="Poppins Medium"/>
              </a:rPr>
              <a:t>- </a:t>
            </a:r>
            <a:r>
              <a:rPr lang="en-US" sz="1600" b="0" u="none" strike="noStrike" dirty="0" smtClean="0">
                <a:solidFill>
                  <a:schemeClr val="dk1"/>
                </a:solidFill>
                <a:effectLst/>
                <a:uFillTx/>
                <a:latin typeface="Poppins Medium"/>
                <a:ea typeface="Poppins Medium"/>
              </a:rPr>
              <a:t>родител</a:t>
            </a:r>
            <a:endParaRPr lang="fr-FR" sz="1600" b="0" u="none" strike="noStrike" dirty="0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93" y="2833064"/>
            <a:ext cx="1972468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286711" y="2269095"/>
            <a:ext cx="590373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Noto Serif" charset="0"/>
                <a:ea typeface="Noto Serif" charset="0"/>
                <a:cs typeface="Noto Serif" charset="0"/>
              </a:rPr>
              <a:t>Когато родителите и учителите действат като един екип, детето усеща сигурност и подкрепа. Това партньорство се гради върху няколко важни основи:</a:t>
            </a:r>
            <a:endParaRPr lang="ru-RU" sz="1100" dirty="0">
              <a:latin typeface="Noto Serif" charset="0"/>
              <a:ea typeface="Noto Serif" charset="0"/>
              <a:cs typeface="Noto Serif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3621" y="2853392"/>
            <a:ext cx="1011815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450"/>
              </a:lnSpc>
            </a:pPr>
            <a:r>
              <a:rPr lang="en-US" sz="1150" dirty="0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Доверие</a:t>
            </a:r>
            <a:r>
              <a:rPr lang="bg-BG" sz="1150" dirty="0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то -</a:t>
            </a:r>
            <a:endParaRPr lang="en-US" sz="115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840" y="2844936"/>
            <a:ext cx="1906200" cy="10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090" y="2851334"/>
            <a:ext cx="1981200" cy="10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2213" y="2853392"/>
            <a:ext cx="1905000" cy="10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557260" y="2844936"/>
            <a:ext cx="1407758" cy="2693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150" dirty="0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Комуникацията  -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675164" y="2889499"/>
            <a:ext cx="1571264" cy="2693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150" dirty="0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Взаимно уважение -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772213" y="2874653"/>
            <a:ext cx="1098378" cy="2693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1150" dirty="0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Общи цели -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467038" y="3166403"/>
            <a:ext cx="19358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когато си говорим открито и редовно, предотвратяваме недоразумения и по-лесно намираме решения</a:t>
            </a:r>
            <a:endParaRPr lang="en-US" sz="1000" dirty="0">
              <a:latin typeface="Noto Serif" charset="0"/>
              <a:ea typeface="Noto Serif" charset="0"/>
              <a:cs typeface="Noto Serif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3621" y="3141411"/>
            <a:ext cx="156618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>
                <a:latin typeface="Noto Serif" charset="0"/>
                <a:ea typeface="Noto Serif" charset="0"/>
                <a:cs typeface="Noto Serif" charset="0"/>
              </a:rPr>
              <a:t>важно е да вярваме един на друг, че всички действия са в интерес на детето.</a:t>
            </a:r>
            <a:endParaRPr lang="en-US" sz="1050" dirty="0">
              <a:latin typeface="Noto Serif" charset="0"/>
              <a:ea typeface="Noto Serif" charset="0"/>
              <a:cs typeface="Noto Serif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75164" y="3128973"/>
            <a:ext cx="17619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Noto Serif" charset="0"/>
                <a:ea typeface="Noto Serif" charset="0"/>
                <a:cs typeface="Noto Serif" charset="0"/>
              </a:rPr>
              <a:t>всеки от нас има своя роля и принос в развитието на детето и е важно да го зачитаме.</a:t>
            </a:r>
            <a:endParaRPr lang="en-US" sz="1100" dirty="0">
              <a:latin typeface="Noto Serif" charset="0"/>
              <a:ea typeface="Noto Serif" charset="0"/>
              <a:cs typeface="Noto Serif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05599" y="3149473"/>
            <a:ext cx="19716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Noto Serif" charset="0"/>
                <a:ea typeface="Noto Serif" charset="0"/>
                <a:cs typeface="Noto Serif" charset="0"/>
              </a:rPr>
              <a:t>всички ние искаме едно и също: детето да бъде спокойно, уверено и да се развива добре.</a:t>
            </a:r>
            <a:endParaRPr lang="en-US" sz="1100" dirty="0">
              <a:latin typeface="Noto Serif" charset="0"/>
              <a:ea typeface="Noto Serif" charset="0"/>
              <a:cs typeface="Noto Serif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32713" y="4226555"/>
            <a:ext cx="748490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Noto Serif" charset="0"/>
                <a:ea typeface="Noto Serif" charset="0"/>
                <a:cs typeface="Noto Serif" charset="0"/>
              </a:rPr>
              <a:t>И нека не забравяме - детето усеща, когато сме един екип. Тогава то се чувства най-сигурно и уверено.</a:t>
            </a:r>
            <a:endParaRPr lang="en-US" sz="1100" dirty="0">
              <a:latin typeface="Noto Serif" charset="0"/>
              <a:ea typeface="Noto Serif" charset="0"/>
              <a:cs typeface="Noto Serif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90588" y="209550"/>
            <a:ext cx="5105400" cy="489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050"/>
              </a:lnSpc>
            </a:pPr>
            <a:r>
              <a:rPr lang="en-US" sz="16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Как родителите могат да помагат?</a:t>
            </a:r>
            <a:endParaRPr lang="en-US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285750"/>
            <a:ext cx="3429000" cy="4572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29852" y="590550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Подкрепата не изисква специални умения или много време. Малките, последователни жестове правят огромна разлика в развитието на детето. Ето няколко неща, с които можете да помагате ежедневно:</a:t>
            </a:r>
            <a:endParaRPr lang="en-US" sz="1000" dirty="0">
              <a:latin typeface="Noto Serif" charset="0"/>
              <a:ea typeface="Noto Serif" charset="0"/>
              <a:cs typeface="Noto Serif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46" y="1180619"/>
            <a:ext cx="2133600" cy="103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155" y="1303087"/>
            <a:ext cx="2036763" cy="1085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40" y="2330718"/>
            <a:ext cx="2036763" cy="1127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88" y="2522459"/>
            <a:ext cx="2036763" cy="1139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561977" y="1168338"/>
            <a:ext cx="1327608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500"/>
              </a:lnSpc>
            </a:pPr>
            <a:r>
              <a:rPr lang="en-US" sz="9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Разговори с </a:t>
            </a:r>
            <a:r>
              <a:rPr lang="en-US" sz="900" dirty="0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детето</a:t>
            </a:r>
            <a:r>
              <a:rPr lang="bg-BG" sz="900" dirty="0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 - </a:t>
            </a:r>
            <a:endParaRPr lang="en-US" sz="9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1977" y="1434501"/>
            <a:ext cx="198672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latin typeface="Noto Serif" charset="0"/>
                <a:ea typeface="Noto Serif" charset="0"/>
                <a:cs typeface="Noto Serif" charset="0"/>
              </a:rPr>
              <a:t>Питайте го за деня му, слушайте внимателно и споделяйте и своите преживявания. Така изграждате доверие и развивате речта му.</a:t>
            </a:r>
            <a:endParaRPr lang="en-US" sz="900" dirty="0">
              <a:latin typeface="Noto Serif" charset="0"/>
              <a:ea typeface="Noto Serif" charset="0"/>
              <a:cs typeface="Noto Serif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14157" y="1330451"/>
            <a:ext cx="1372492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500"/>
              </a:lnSpc>
            </a:pPr>
            <a:r>
              <a:rPr lang="en-US" sz="10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Четене на </a:t>
            </a:r>
            <a:r>
              <a:rPr lang="en-US" sz="1050" dirty="0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книжки -</a:t>
            </a:r>
            <a:endParaRPr lang="en-US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73811" y="1538859"/>
            <a:ext cx="19812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Дори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10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минути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преди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сън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са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напълно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достатъчни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.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Четенето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развива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въображението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, речника и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концентрацията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.</a:t>
            </a:r>
            <a:endParaRPr lang="en-US" sz="1000" dirty="0">
              <a:latin typeface="Noto Serif" charset="0"/>
              <a:ea typeface="Noto Serif" charset="0"/>
              <a:cs typeface="Noto Serif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61977" y="2330968"/>
            <a:ext cx="1476686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500"/>
              </a:lnSpc>
            </a:pPr>
            <a:r>
              <a:rPr lang="en-US" sz="10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Участие в </a:t>
            </a:r>
            <a:r>
              <a:rPr lang="en-US" sz="1000" dirty="0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дейности - </a:t>
            </a:r>
            <a:endParaRPr lang="en-US" sz="1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1940" y="2622932"/>
            <a:ext cx="19812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latin typeface="Noto Serif" charset="0"/>
                <a:ea typeface="Noto Serif" charset="0"/>
                <a:cs typeface="Noto Serif" charset="0"/>
              </a:rPr>
              <a:t>Посещавайте родителските срещи, празниците и работилниците в детската градина. Вашето присъствие е много важно за детето.</a:t>
            </a:r>
            <a:endParaRPr lang="en-US" sz="900" dirty="0">
              <a:latin typeface="Noto Serif" charset="0"/>
              <a:ea typeface="Noto Serif" charset="0"/>
              <a:cs typeface="Noto Serif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980126" y="2570327"/>
            <a:ext cx="1468672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500"/>
              </a:lnSpc>
            </a:pPr>
            <a:r>
              <a:rPr lang="en-US" sz="10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Спазване на </a:t>
            </a:r>
            <a:r>
              <a:rPr lang="en-US" sz="1000" dirty="0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режим - </a:t>
            </a:r>
            <a:endParaRPr lang="en-US" sz="10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008154" y="2733578"/>
            <a:ext cx="203676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1000" dirty="0" smtClean="0">
                <a:latin typeface="Noto Serif" charset="0"/>
                <a:ea typeface="Noto Serif" charset="0"/>
                <a:cs typeface="Noto Serif" charset="0"/>
              </a:rPr>
              <a:t>Когато детето си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ляга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и се  храни по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едно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и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също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време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всеки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ден,това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му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 </a:t>
            </a:r>
            <a:r>
              <a:rPr lang="ru-RU" sz="1000" dirty="0" err="1" smtClean="0">
                <a:latin typeface="Noto Serif" charset="0"/>
                <a:ea typeface="Noto Serif" charset="0"/>
                <a:cs typeface="Noto Serif" charset="0"/>
              </a:rPr>
              <a:t>създава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спокойствие, сигурност и повече енергия за деня.</a:t>
            </a:r>
            <a:endParaRPr lang="en-US" sz="1000" dirty="0">
              <a:latin typeface="Noto Serif" charset="0"/>
              <a:ea typeface="Noto Serif" charset="0"/>
              <a:cs typeface="Noto Serif" charset="0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47" y="3566143"/>
            <a:ext cx="2036763" cy="982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677449" y="3595352"/>
            <a:ext cx="1409360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500"/>
              </a:lnSpc>
            </a:pPr>
            <a:r>
              <a:rPr lang="en-US" sz="9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Подкрепа без </a:t>
            </a:r>
            <a:r>
              <a:rPr lang="en-US" sz="900" dirty="0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натиск - </a:t>
            </a:r>
            <a:endParaRPr lang="en-US" sz="9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55831" y="3891808"/>
            <a:ext cx="19597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latin typeface="Noto Serif" charset="0"/>
                <a:ea typeface="Noto Serif" charset="0"/>
                <a:cs typeface="Noto Serif" charset="0"/>
              </a:rPr>
              <a:t>Насърчавайте детето, но не го сравнявайте с други. Всяко дете има свой собствен ритъм на развитие.</a:t>
            </a:r>
            <a:endParaRPr lang="en-US" sz="900" dirty="0">
              <a:latin typeface="Noto Serif" charset="0"/>
              <a:ea typeface="Noto Serif" charset="0"/>
              <a:cs typeface="Noto Serif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837753" y="3784086"/>
            <a:ext cx="232809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И не забравяйте </a:t>
            </a:r>
            <a:r>
              <a:rPr lang="en-US" sz="1000" dirty="0" smtClean="0">
                <a:latin typeface="Noto Serif" charset="0"/>
                <a:ea typeface="Noto Serif" charset="0"/>
                <a:cs typeface="Noto Serif" charset="0"/>
              </a:rPr>
              <a:t>-</a:t>
            </a:r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 понякога дори 15 минути внимание и разговор са напълно достатъчни, за да се почувства детето обичано и значимо.</a:t>
            </a:r>
            <a:endParaRPr lang="en-US" sz="1000" dirty="0">
              <a:latin typeface="Noto Serif" charset="0"/>
              <a:ea typeface="Noto Serif" charset="0"/>
              <a:cs typeface="Noto Seri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30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334" y="1200150"/>
            <a:ext cx="3628727" cy="362872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90600" y="514350"/>
            <a:ext cx="2686761" cy="3872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2300"/>
              </a:lnSpc>
            </a:pPr>
            <a:r>
              <a:rPr lang="en-US" sz="185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Какво пречи понякога?</a:t>
            </a:r>
            <a:endParaRPr lang="en-US" sz="185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338547"/>
            <a:ext cx="2036763" cy="928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723" y="514351"/>
            <a:ext cx="4627563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063723" y="542151"/>
            <a:ext cx="501764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Noto Serif" charset="0"/>
                <a:ea typeface="Noto Serif" charset="0"/>
                <a:cs typeface="Noto Serif" charset="0"/>
              </a:rPr>
              <a:t>Всички искаме най-доброто за децата си, но понякога ежедневните предизвикателства ни затрудняват. Важно е да ги осъзнаваме и да търсим решения заедно.</a:t>
            </a:r>
            <a:endParaRPr lang="en-US" sz="1000" dirty="0">
              <a:latin typeface="Noto Serif" charset="0"/>
              <a:ea typeface="Noto Serif" charset="0"/>
              <a:cs typeface="Noto Serif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038349"/>
            <a:ext cx="2036763" cy="10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762" y="3038234"/>
            <a:ext cx="2036763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9" y="3790950"/>
            <a:ext cx="2036763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/>
          <p:cNvSpPr/>
          <p:nvPr/>
        </p:nvSpPr>
        <p:spPr>
          <a:xfrm>
            <a:off x="4200356" y="1340713"/>
            <a:ext cx="113685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150"/>
              </a:lnSpc>
            </a:pPr>
            <a:r>
              <a:rPr lang="en-US" sz="9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Липса на </a:t>
            </a:r>
            <a:r>
              <a:rPr lang="en-US" sz="900" dirty="0" smtClean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време - </a:t>
            </a:r>
            <a:endParaRPr lang="en-US" sz="9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65037" y="2038350"/>
            <a:ext cx="202651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150"/>
              </a:lnSpc>
            </a:pPr>
            <a:r>
              <a:rPr lang="en-US" sz="9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Прекалена употреба на телефони</a:t>
            </a:r>
            <a:endParaRPr lang="en-US" sz="9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32653" y="3046455"/>
            <a:ext cx="143661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150"/>
              </a:lnSpc>
            </a:pPr>
            <a:r>
              <a:rPr lang="en-US" sz="9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Прекомерни очаквания</a:t>
            </a:r>
            <a:endParaRPr lang="en-US" sz="9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85074" y="3793116"/>
            <a:ext cx="139012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150"/>
              </a:lnSpc>
            </a:pPr>
            <a:r>
              <a:rPr lang="en-US" sz="9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Липса на комуникация</a:t>
            </a:r>
            <a:endParaRPr lang="en-US" sz="9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91000" y="1516351"/>
            <a:ext cx="2010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latin typeface="Noto Serif" charset="0"/>
                <a:ea typeface="Noto Serif" charset="0"/>
                <a:cs typeface="Noto Serif" charset="0"/>
              </a:rPr>
              <a:t>Заетостта е част от ежедневието ни, но дори няколко минути качествено време всеки ден имат голямо значение.</a:t>
            </a:r>
            <a:endParaRPr lang="en-US" sz="900" dirty="0">
              <a:latin typeface="Noto Serif" charset="0"/>
              <a:ea typeface="Noto Serif" charset="0"/>
              <a:cs typeface="Noto Serif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72546" y="2246235"/>
            <a:ext cx="191900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latin typeface="Noto Serif" charset="0"/>
                <a:ea typeface="Noto Serif" charset="0"/>
                <a:cs typeface="Noto Serif" charset="0"/>
              </a:rPr>
              <a:t>Понякога телефонът изглежда по-интересен от книжката, но с малко усилие можем да насочим детето към повече полезни занимания.</a:t>
            </a:r>
            <a:endParaRPr lang="en-US" sz="900" dirty="0">
              <a:latin typeface="Noto Serif" charset="0"/>
              <a:ea typeface="Noto Serif" charset="0"/>
              <a:cs typeface="Noto Serif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70274" y="3319003"/>
            <a:ext cx="20522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latin typeface="Noto Serif" charset="0"/>
                <a:ea typeface="Noto Serif" charset="0"/>
                <a:cs typeface="Noto Serif" charset="0"/>
              </a:rPr>
              <a:t>Натискът за „перфектни резултати“ може да отнеме радостта от ученето и да натовари детето.</a:t>
            </a:r>
            <a:endParaRPr lang="en-US" sz="900" dirty="0">
              <a:latin typeface="Noto Serif" charset="0"/>
              <a:ea typeface="Noto Serif" charset="0"/>
              <a:cs typeface="Noto Serif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549837" y="4039337"/>
            <a:ext cx="182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dirty="0" smtClean="0">
                <a:latin typeface="Noto Serif" charset="0"/>
                <a:ea typeface="Noto Serif" charset="0"/>
                <a:cs typeface="Noto Serif" charset="0"/>
              </a:rPr>
              <a:t>Когато учителят и родителят не си говорят, детето остава без единна и координирана подкрепа.</a:t>
            </a:r>
            <a:endParaRPr lang="en-US" sz="900" dirty="0">
              <a:latin typeface="Noto Serif" charset="0"/>
              <a:ea typeface="Noto Serif" charset="0"/>
              <a:cs typeface="Noto Seri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34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361950"/>
            <a:ext cx="3293466" cy="489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3050"/>
              </a:lnSpc>
            </a:pPr>
            <a:r>
              <a:rPr lang="en-US" sz="24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Какво печели детето?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1047750"/>
            <a:ext cx="5486400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550"/>
              </a:lnSpc>
            </a:pP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Когато </a:t>
            </a:r>
            <a:r>
              <a:rPr lang="bg-BG" sz="9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родителите и учителите работят заедно, детето печели най – много.</a:t>
            </a:r>
            <a:r>
              <a:rPr lang="en-US" sz="9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. </a:t>
            </a:r>
            <a:r>
              <a:rPr lang="en-US" sz="95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То израства като личност, която вярва в </a:t>
            </a:r>
            <a:r>
              <a:rPr lang="en-US" sz="9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се</a:t>
            </a:r>
            <a:r>
              <a:rPr lang="bg-BG" sz="950" dirty="0" smtClean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бе си и получава:</a:t>
            </a:r>
            <a:endParaRPr lang="en-US" sz="95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732" y="1672769"/>
            <a:ext cx="1210467" cy="12104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240925" y="2882732"/>
            <a:ext cx="926216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500"/>
              </a:lnSpc>
            </a:pPr>
            <a:r>
              <a:rPr lang="en-US" sz="12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Увереност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3433" y="3183494"/>
            <a:ext cx="1981200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0" cap="none" spc="0" normalizeH="0" baseline="0" noProof="0" dirty="0" smtClean="0">
                <a:ln>
                  <a:noFill/>
                </a:ln>
                <a:solidFill>
                  <a:srgbClr val="4C4C4C"/>
                </a:solidFill>
                <a:effectLst/>
                <a:uLnTx/>
                <a:uFillTx/>
                <a:latin typeface="Noto Serif" pitchFamily="34" charset="0"/>
                <a:ea typeface="Noto Serif" pitchFamily="34" charset="-122"/>
                <a:cs typeface="Noto Serif" pitchFamily="34" charset="-120"/>
              </a:rPr>
              <a:t>Детето, което се чувства подкрепяно, не се страхува да опитва нови неща и да греши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3590" y="1779637"/>
            <a:ext cx="1077409" cy="107740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084858" y="2883236"/>
            <a:ext cx="1029449" cy="272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500"/>
              </a:lnSpc>
            </a:pPr>
            <a:r>
              <a:rPr lang="en-US" sz="110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Спокойствие</a:t>
            </a:r>
            <a:endParaRPr lang="en-US" sz="11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819400" y="3163079"/>
            <a:ext cx="1752600" cy="823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0" cap="none" spc="0" normalizeH="0" baseline="0" noProof="0" dirty="0" smtClean="0">
                <a:ln>
                  <a:noFill/>
                </a:ln>
                <a:solidFill>
                  <a:srgbClr val="4C4C4C"/>
                </a:solidFill>
                <a:effectLst/>
                <a:uLnTx/>
                <a:uFillTx/>
                <a:latin typeface="Noto Serif" pitchFamily="34" charset="0"/>
                <a:ea typeface="Noto Serif" pitchFamily="34" charset="-122"/>
                <a:cs typeface="Noto Serif" pitchFamily="34" charset="-120"/>
              </a:rPr>
              <a:t>Предсказуемата среда у дома и в градината намалява тревожността и изгражда емоционална стабилност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1" y="1738097"/>
            <a:ext cx="1166462" cy="116646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732997" y="2921310"/>
            <a:ext cx="1449436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500"/>
              </a:lnSpc>
            </a:pPr>
            <a:r>
              <a:rPr lang="en-US" sz="10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По-добри резултати</a:t>
            </a:r>
            <a:endParaRPr lang="en-US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651228" y="3189452"/>
            <a:ext cx="18288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550"/>
              </a:lnSpc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Децата с ангажирани родители показват по-високи постижения и по-лесно усвояват нови умения.</a:t>
            </a:r>
            <a:endParaRPr lang="en-US" sz="9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01282" y="1761505"/>
            <a:ext cx="1239981" cy="1239981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7006868" y="3041147"/>
            <a:ext cx="1335622" cy="2846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1500"/>
              </a:lnSpc>
            </a:pPr>
            <a:r>
              <a:rPr lang="en-US" sz="1050" dirty="0">
                <a:solidFill>
                  <a:srgbClr val="4C4C4C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Желание за учене</a:t>
            </a:r>
            <a:endParaRPr lang="en-US" sz="105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10529" y="3257874"/>
            <a:ext cx="1981200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550"/>
              </a:lnSpc>
            </a:pPr>
            <a:r>
              <a:rPr lang="en-US" sz="900" dirty="0">
                <a:solidFill>
                  <a:srgbClr val="4C4C4C"/>
                </a:solidFill>
                <a:latin typeface="Noto Serif" pitchFamily="34" charset="0"/>
                <a:ea typeface="Noto Serif" pitchFamily="34" charset="-122"/>
                <a:cs typeface="Noto Serif" pitchFamily="34" charset="-120"/>
              </a:rPr>
              <a:t>Любопитството и радостта от откриването се запазват, когато ученето е свързано с положителни преживявания.</a:t>
            </a:r>
            <a:endParaRPr lang="en-US" sz="9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167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85800" y="438150"/>
            <a:ext cx="2756204" cy="489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ts val="3050"/>
              </a:lnSpc>
            </a:pPr>
            <a:r>
              <a:rPr lang="en-US" sz="2400" dirty="0">
                <a:solidFill>
                  <a:srgbClr val="3A3A3A"/>
                </a:solidFill>
                <a:latin typeface="Noto Serif Medium" pitchFamily="34" charset="0"/>
                <a:ea typeface="Noto Serif Medium" pitchFamily="34" charset="-122"/>
                <a:cs typeface="Noto Serif Medium" pitchFamily="34" charset="-120"/>
              </a:rPr>
              <a:t>Нашата обща цел</a:t>
            </a:r>
            <a:endParaRPr lang="en-US" sz="24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276350"/>
            <a:ext cx="3428999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485899" y="1657350"/>
            <a:ext cx="3048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000" dirty="0">
                <a:solidFill>
                  <a:srgbClr val="000000"/>
                </a:solidFill>
                <a:latin typeface="Noto Serif" charset="0"/>
                <a:ea typeface="Noto Serif" charset="0"/>
                <a:cs typeface="Noto Serif" charset="0"/>
              </a:rPr>
              <a:t>Нашата обща цел е детето да бъде щастливо, уверено и развиващо се.</a:t>
            </a:r>
          </a:p>
          <a:p>
            <a:pPr lvl="0"/>
            <a:r>
              <a:rPr lang="ru-RU" sz="1000" dirty="0">
                <a:solidFill>
                  <a:srgbClr val="000000"/>
                </a:solidFill>
                <a:latin typeface="Noto Serif" charset="0"/>
                <a:ea typeface="Noto Serif" charset="0"/>
                <a:cs typeface="Noto Serif" charset="0"/>
              </a:rPr>
              <a:t>Най-важното не е детето да знае всичко на тази възраст.</a:t>
            </a:r>
            <a:br>
              <a:rPr lang="ru-RU" sz="1000" dirty="0">
                <a:solidFill>
                  <a:srgbClr val="000000"/>
                </a:solidFill>
                <a:latin typeface="Noto Serif" charset="0"/>
                <a:ea typeface="Noto Serif" charset="0"/>
                <a:cs typeface="Noto Serif" charset="0"/>
              </a:rPr>
            </a:br>
            <a:r>
              <a:rPr lang="ru-RU" sz="1000" dirty="0">
                <a:solidFill>
                  <a:srgbClr val="000000"/>
                </a:solidFill>
                <a:latin typeface="Noto Serif" charset="0"/>
                <a:ea typeface="Noto Serif" charset="0"/>
                <a:cs typeface="Noto Serif" charset="0"/>
              </a:rPr>
              <a:t>По-важно е да има желание да учи, да бъде любопитно и да вярва в себе си.</a:t>
            </a:r>
          </a:p>
          <a:p>
            <a:pPr lvl="0"/>
            <a:r>
              <a:rPr lang="ru-RU" sz="1000" dirty="0">
                <a:solidFill>
                  <a:srgbClr val="000000"/>
                </a:solidFill>
                <a:latin typeface="Noto Serif" charset="0"/>
                <a:ea typeface="Noto Serif" charset="0"/>
                <a:cs typeface="Noto Serif" charset="0"/>
              </a:rPr>
              <a:t>А когато семейство и учители вървят в една посока, това се случва много по-лесно.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66700"/>
            <a:ext cx="3157537" cy="460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079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85750"/>
            <a:ext cx="40386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832" y="1676209"/>
            <a:ext cx="4010186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23050" y="1814590"/>
            <a:ext cx="416375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oto Serif" charset="0"/>
                <a:ea typeface="Noto Serif" charset="0"/>
                <a:cs typeface="Noto Serif" charset="0"/>
              </a:rPr>
              <a:t>Благодаря за вниманието</a:t>
            </a:r>
          </a:p>
          <a:p>
            <a:pPr algn="ctr"/>
            <a:r>
              <a:rPr lang="bg-BG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oto Serif" charset="0"/>
                <a:ea typeface="Noto Serif" charset="0"/>
                <a:cs typeface="Noto Serif" charset="0"/>
              </a:rPr>
              <a:t> и за това, че заедно помагаме</a:t>
            </a:r>
          </a:p>
          <a:p>
            <a:pPr algn="ctr"/>
            <a:r>
              <a:rPr lang="bg-BG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oto Serif" charset="0"/>
                <a:ea typeface="Noto Serif" charset="0"/>
                <a:cs typeface="Noto Serif" charset="0"/>
              </a:rPr>
              <a:t> на децата да растат спокойни,</a:t>
            </a:r>
          </a:p>
          <a:p>
            <a:pPr algn="ctr"/>
            <a:r>
              <a:rPr lang="bg-BG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oto Serif" charset="0"/>
                <a:ea typeface="Noto Serif" charset="0"/>
                <a:cs typeface="Noto Serif" charset="0"/>
              </a:rPr>
              <a:t>щ</a:t>
            </a:r>
            <a:r>
              <a:rPr lang="bg-BG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oto Serif" charset="0"/>
                <a:ea typeface="Noto Serif" charset="0"/>
                <a:cs typeface="Noto Serif" charset="0"/>
              </a:rPr>
              <a:t>астливи и уверени!</a:t>
            </a:r>
          </a:p>
        </p:txBody>
      </p:sp>
    </p:spTree>
    <p:extLst>
      <p:ext uri="{BB962C8B-B14F-4D97-AF65-F5344CB8AC3E}">
        <p14:creationId xmlns:p14="http://schemas.microsoft.com/office/powerpoint/2010/main" val="231574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nthly Business Update by Slidesgo">
  <a:themeElements>
    <a:clrScheme name="Simple Light">
      <a:dk1>
        <a:srgbClr val="000000"/>
      </a:dk1>
      <a:lt1>
        <a:srgbClr val="FCF2E9"/>
      </a:lt1>
      <a:dk2>
        <a:srgbClr val="595959"/>
      </a:dk2>
      <a:lt2>
        <a:srgbClr val="FFFFFF"/>
      </a:lt2>
      <a:accent1>
        <a:srgbClr val="D1B1B6"/>
      </a:accent1>
      <a:accent2>
        <a:srgbClr val="ECD9DB"/>
      </a:accent2>
      <a:accent3>
        <a:srgbClr val="C5808B"/>
      </a:accent3>
      <a:accent4>
        <a:srgbClr val="955760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</TotalTime>
  <Words>994</Words>
  <Application>Microsoft Office PowerPoint</Application>
  <PresentationFormat>On-screen Show (16:9)</PresentationFormat>
  <Paragraphs>79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Monthly Business Update by Slidesgo</vt:lpstr>
      <vt:lpstr>Ролята на семейството в образователния процес</vt:lpstr>
      <vt:lpstr>PowerPoint Presentation</vt:lpstr>
      <vt:lpstr>PowerPoint Presentation</vt:lpstr>
      <vt:lpstr>PowerPoint Presentation</vt:lpstr>
      <vt:lpstr>PowerPoint Presentation</vt:lpstr>
      <vt:lpstr>Ролята на учителя </vt:lpstr>
      <vt:lpstr>Партньорство учител - родител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Ролята на семейството в образователния процес</dc:title>
  <dc:creator>admin1</dc:creator>
  <cp:lastModifiedBy>admin1</cp:lastModifiedBy>
  <cp:revision>35</cp:revision>
  <dcterms:modified xsi:type="dcterms:W3CDTF">2026-05-18T11:23:45Z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2026-05-08T11:21:12Z</dcterms:created>
  <dc:creator>Unknown Creator</dc:creator>
  <dc:description/>
  <dc:language>en-US</dc:language>
  <cp:lastModifiedBy>Unknown Creator</cp:lastModifiedBy>
  <dcterms:modified xsi:type="dcterms:W3CDTF">2026-05-08T11:21:12Z</dcterms:modified>
  <cp:revision>0</cp:revision>
  <dc:subject/>
  <dc:title>Untitled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es">
    <vt:r8>12</vt:r8>
  </property>
</Properties>
</file>