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88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3902" y="512151"/>
            <a:ext cx="1088136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3200" b="1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latin typeface="Aptos"/>
              </a:rPr>
              <a:t>ПРАЗНИК НА МАЛКИЯ ПЕШЕХОДЕЦ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57784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0665" y="3393073"/>
            <a:ext cx="5248655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21.09.2026г</a:t>
            </a:r>
            <a:r>
              <a:rPr sz="1900" b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се проведе ДФПВ по БДП на спортната площадка в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н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д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ет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а г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ра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а “Маргаритка“. Сценарият беше празничен, а правилата се превърнаха в игри.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 Участваха децата от </a:t>
            </a:r>
            <a:r>
              <a:rPr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sz="1900" b="0" dirty="0">
                <a:latin typeface="Arial" panose="020B0604020202020204" pitchFamily="34" charset="0"/>
                <a:cs typeface="Arial" panose="020B0604020202020204" pitchFamily="34" charset="0"/>
              </a:rPr>
              <a:t>, III и IV </a:t>
            </a:r>
            <a:r>
              <a:rPr lang="bg-BG" sz="1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група с техните учители, а водещ беше музикалният педагог.</a:t>
            </a:r>
            <a:endParaRPr sz="19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68680" y="1627633"/>
            <a:ext cx="5047488" cy="1393864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92124" y="1807576"/>
            <a:ext cx="4800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Празникът се проведе под мотото: </a:t>
            </a:r>
          </a:p>
          <a:p>
            <a:pPr algn="ctr"/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„Л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есно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с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endParaRPr lang="bg-BG" sz="2000" b="1" dirty="0" smtClean="0">
              <a:solidFill>
                <a:srgbClr val="3778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 п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bg-BG"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000" b="1" dirty="0" smtClean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000" b="1" dirty="0">
                <a:solidFill>
                  <a:srgbClr val="3778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2559" y="2045753"/>
            <a:ext cx="5408676" cy="3190461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37960" y="5715000"/>
            <a:ext cx="384048" cy="384048"/>
          </a:xfrm>
          <a:prstGeom prst="ellipse">
            <a:avLst/>
          </a:prstGeom>
          <a:solidFill>
            <a:srgbClr val="FFC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28816" y="5772608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😊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596128"/>
            <a:ext cx="475488" cy="47548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275320" y="5733288"/>
            <a:ext cx="365760" cy="365760"/>
          </a:xfrm>
          <a:prstGeom prst="ellipse">
            <a:avLst/>
          </a:prstGeom>
          <a:solidFill>
            <a:srgbClr val="FFD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20" y="5835700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Arc 19"/>
          <p:cNvSpPr/>
          <p:nvPr/>
        </p:nvSpPr>
        <p:spPr>
          <a:xfrm>
            <a:off x="9464040" y="5532120"/>
            <a:ext cx="1188720" cy="921258"/>
          </a:xfrm>
          <a:prstGeom prst="arc">
            <a:avLst/>
          </a:prstGeom>
          <a:noFill/>
          <a:ln w="88900">
            <a:solidFill>
              <a:srgbClr val="EB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Arc 20"/>
          <p:cNvSpPr/>
          <p:nvPr/>
        </p:nvSpPr>
        <p:spPr>
          <a:xfrm>
            <a:off x="9528048" y="5596128"/>
            <a:ext cx="1060704" cy="793242"/>
          </a:xfrm>
          <a:prstGeom prst="arc">
            <a:avLst/>
          </a:prstGeom>
          <a:noFill/>
          <a:ln w="88900">
            <a:solidFill>
              <a:srgbClr val="F596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rc 21"/>
          <p:cNvSpPr/>
          <p:nvPr/>
        </p:nvSpPr>
        <p:spPr>
          <a:xfrm>
            <a:off x="9592056" y="5660136"/>
            <a:ext cx="932688" cy="665226"/>
          </a:xfrm>
          <a:prstGeom prst="arc">
            <a:avLst/>
          </a:prstGeom>
          <a:noFill/>
          <a:ln w="88900">
            <a:solidFill>
              <a:srgbClr val="F5D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Arc 22"/>
          <p:cNvSpPr/>
          <p:nvPr/>
        </p:nvSpPr>
        <p:spPr>
          <a:xfrm>
            <a:off x="9656064" y="5724144"/>
            <a:ext cx="804672" cy="537210"/>
          </a:xfrm>
          <a:prstGeom prst="arc">
            <a:avLst/>
          </a:prstGeom>
          <a:noFill/>
          <a:ln w="88900">
            <a:solidFill>
              <a:srgbClr val="50A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Arc 23"/>
          <p:cNvSpPr/>
          <p:nvPr/>
        </p:nvSpPr>
        <p:spPr>
          <a:xfrm>
            <a:off x="9720072" y="5788152"/>
            <a:ext cx="676656" cy="409194"/>
          </a:xfrm>
          <a:prstGeom prst="arc">
            <a:avLst/>
          </a:prstGeom>
          <a:noFill/>
          <a:ln w="88900">
            <a:solidFill>
              <a:srgbClr val="468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Arc 24"/>
          <p:cNvSpPr/>
          <p:nvPr/>
        </p:nvSpPr>
        <p:spPr>
          <a:xfrm>
            <a:off x="9784080" y="5852159"/>
            <a:ext cx="548640" cy="281178"/>
          </a:xfrm>
          <a:prstGeom prst="arc">
            <a:avLst/>
          </a:prstGeom>
          <a:noFill/>
          <a:ln w="88900">
            <a:solidFill>
              <a:srgbClr val="7D5A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235582"/>
            <a:ext cx="5037875" cy="283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СТОП • ЧАКАЙ • ОГЛЕДАЙ СЕ • ПРЕМИНИ!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52522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627632"/>
            <a:ext cx="4937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 smtClean="0">
                <a:solidFill>
                  <a:srgbClr val="303C48"/>
                </a:solidFill>
                <a:latin typeface="Aptos"/>
              </a:rPr>
              <a:t>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ашите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о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чаквани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р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езултати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: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•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ознаваме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ветофара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и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о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сновни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ътни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знац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и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•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З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наем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к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ак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ресича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б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езопасно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•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рилагаме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равилата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в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рактически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итуации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•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азим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ебе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с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и 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ругите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58331" y="3868479"/>
            <a:ext cx="4813719" cy="1873322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332220" y="1994246"/>
            <a:ext cx="5166360" cy="3189600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3929" y="3989532"/>
            <a:ext cx="47091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accent5">
                    <a:lumMod val="75000"/>
                  </a:schemeClr>
                </a:solidFill>
                <a:latin typeface="Aptos"/>
              </a:rPr>
              <a:t>Първата игра постави важна тема и припомни на малчуганите как да пресичаме безопасно. Те изпълняваха правилата на играта с интерес и много емоции.  </a:t>
            </a:r>
            <a:endParaRPr sz="2000" b="1" dirty="0">
              <a:solidFill>
                <a:schemeClr val="accent5">
                  <a:lumMod val="75000"/>
                </a:schemeClr>
              </a:solidFill>
              <a:latin typeface="Apto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629400" y="5669280"/>
            <a:ext cx="438912" cy="438912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5792175"/>
            <a:ext cx="438912" cy="15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😮</a:t>
            </a:r>
          </a:p>
        </p:txBody>
      </p:sp>
      <p:sp>
        <p:nvSpPr>
          <p:cNvPr id="16" name="Oval 15"/>
          <p:cNvSpPr/>
          <p:nvPr/>
        </p:nvSpPr>
        <p:spPr>
          <a:xfrm>
            <a:off x="7498079" y="5715000"/>
            <a:ext cx="384048" cy="38404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😃</a:t>
            </a:r>
          </a:p>
        </p:txBody>
      </p:sp>
      <p:sp>
        <p:nvSpPr>
          <p:cNvPr id="18" name="Teardrop 17"/>
          <p:cNvSpPr/>
          <p:nvPr/>
        </p:nvSpPr>
        <p:spPr>
          <a:xfrm>
            <a:off x="8321040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ardrop 18"/>
          <p:cNvSpPr/>
          <p:nvPr/>
        </p:nvSpPr>
        <p:spPr>
          <a:xfrm>
            <a:off x="8668512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ardrop 19"/>
          <p:cNvSpPr/>
          <p:nvPr/>
        </p:nvSpPr>
        <p:spPr>
          <a:xfrm>
            <a:off x="9015984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ardrop 20"/>
          <p:cNvSpPr/>
          <p:nvPr/>
        </p:nvSpPr>
        <p:spPr>
          <a:xfrm>
            <a:off x="9363456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ardrop 21"/>
          <p:cNvSpPr/>
          <p:nvPr/>
        </p:nvSpPr>
        <p:spPr>
          <a:xfrm>
            <a:off x="9710928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92538" y="1353778"/>
            <a:ext cx="4498252" cy="547707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55664" y="140723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Д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ревърнем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равилата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в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и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гра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400" y="2047842"/>
            <a:ext cx="5456073" cy="3318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ИГРА „ПОКАЖИ МИ СВЕТОФАРА“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2940" y="1311849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919719"/>
            <a:ext cx="49377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 dirty="0">
                <a:solidFill>
                  <a:srgbClr val="FF0000"/>
                </a:solidFill>
                <a:latin typeface="Aptos"/>
              </a:rPr>
              <a:t>🔴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 ЧЕРВЕНО – СТОП!</a:t>
            </a:r>
            <a:r>
              <a:rPr dirty="0"/>
              <a:t/>
            </a:r>
            <a:br>
              <a:rPr dirty="0"/>
            </a:br>
            <a:r>
              <a:rPr lang="bg-BG" dirty="0">
                <a:solidFill>
                  <a:srgbClr val="FFFF00"/>
                </a:solidFill>
              </a:rPr>
              <a:t>🔴</a:t>
            </a:r>
            <a:r>
              <a:rPr lang="bg-BG" dirty="0"/>
              <a:t>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ЖЪЛТО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– ЧАКАЙ!</a:t>
            </a:r>
            <a:r>
              <a:rPr dirty="0"/>
              <a:t/>
            </a:r>
            <a:br>
              <a:rPr dirty="0"/>
            </a:br>
            <a:r>
              <a:rPr lang="bg-BG" dirty="0">
                <a:solidFill>
                  <a:srgbClr val="00B050"/>
                </a:solidFill>
              </a:rPr>
              <a:t>🔴</a:t>
            </a:r>
            <a:r>
              <a:rPr lang="bg-BG" dirty="0"/>
              <a:t>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ЗЕЛЕНО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– ПРЕМИНИ!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В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одещият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оказва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ц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ветни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р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ингове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,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а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ецата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о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тговарят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с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вижение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14400" y="1643068"/>
            <a:ext cx="4892040" cy="783601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4420" y="174219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С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лушай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в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нимателно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… </a:t>
            </a:r>
            <a:endParaRPr lang="bg-BG" sz="2000" b="1" dirty="0" smtClean="0">
              <a:solidFill>
                <a:srgbClr val="377891"/>
              </a:solidFill>
              <a:latin typeface="Aptos"/>
            </a:endParaRPr>
          </a:p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с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ветва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л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зелен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о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1820283"/>
            <a:ext cx="5548023" cy="3217434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83680" y="5650992"/>
            <a:ext cx="411480" cy="411480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5766206"/>
            <a:ext cx="411480" cy="144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😐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742432"/>
            <a:ext cx="365760" cy="365760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844844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138160" y="5596128"/>
            <a:ext cx="475488" cy="475488"/>
          </a:xfrm>
          <a:prstGeom prst="ellipse">
            <a:avLst/>
          </a:prstGeom>
          <a:solidFill>
            <a:srgbClr val="FFD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3816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562356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303C48"/>
                </a:solidFill>
                <a:latin typeface="Aptos"/>
              </a:rPr>
              <a:t>☀️  🌈  ☁️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3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r="12613"/>
          <a:stretch/>
        </p:blipFill>
        <p:spPr>
          <a:xfrm>
            <a:off x="6450494" y="2053174"/>
            <a:ext cx="5265751" cy="2779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g-BG" sz="2700" b="1" dirty="0">
                <a:ln/>
                <a:solidFill>
                  <a:srgbClr val="0070C0"/>
                </a:solidFill>
                <a:latin typeface="Aptos"/>
              </a:rPr>
              <a:t>ИГРА </a:t>
            </a:r>
            <a:r>
              <a:rPr sz="2700" b="1" dirty="0" smtClean="0">
                <a:ln/>
                <a:solidFill>
                  <a:srgbClr val="0070C0"/>
                </a:solidFill>
                <a:latin typeface="Aptos"/>
              </a:rPr>
              <a:t>„НАШИЯТ ПЕШЕХОДЕЦ“</a:t>
            </a:r>
            <a:endParaRPr sz="2700" b="1" dirty="0">
              <a:ln/>
              <a:solidFill>
                <a:srgbClr val="0070C0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2664797"/>
            <a:ext cx="4937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>
                <a:solidFill>
                  <a:srgbClr val="303C48"/>
                </a:solidFill>
                <a:latin typeface="Aptos"/>
              </a:rPr>
              <a:t>СПРИ – ОГЛЕДАЙ СЕ – ПРЕМИНИ!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ецата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у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пражняват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б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езопасно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ресичане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ешеходна пътека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ърво спираме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осле се оглеждаме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 Е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два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т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огава преминаваме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87552" y="1609344"/>
            <a:ext cx="4754880" cy="707886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28700" y="1609344"/>
            <a:ext cx="4617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огледни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н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аляво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…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огледни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н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адясно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… 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и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ч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ак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т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огава премини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27250" y="1476298"/>
            <a:ext cx="5377070" cy="4315968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37960" y="5715000"/>
            <a:ext cx="384048" cy="384048"/>
          </a:xfrm>
          <a:prstGeom prst="ellipse">
            <a:avLst/>
          </a:prstGeom>
          <a:solidFill>
            <a:srgbClr val="FFC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😊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596128"/>
            <a:ext cx="475488" cy="47548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275320" y="5733288"/>
            <a:ext cx="365760" cy="365760"/>
          </a:xfrm>
          <a:prstGeom prst="ellipse">
            <a:avLst/>
          </a:prstGeom>
          <a:solidFill>
            <a:srgbClr val="FFD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20" y="5835700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Arc 19"/>
          <p:cNvSpPr/>
          <p:nvPr/>
        </p:nvSpPr>
        <p:spPr>
          <a:xfrm>
            <a:off x="9464040" y="5532120"/>
            <a:ext cx="1188720" cy="921258"/>
          </a:xfrm>
          <a:prstGeom prst="arc">
            <a:avLst/>
          </a:prstGeom>
          <a:noFill/>
          <a:ln w="88900">
            <a:solidFill>
              <a:srgbClr val="EB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Arc 20"/>
          <p:cNvSpPr/>
          <p:nvPr/>
        </p:nvSpPr>
        <p:spPr>
          <a:xfrm>
            <a:off x="9528048" y="5596128"/>
            <a:ext cx="1060704" cy="793242"/>
          </a:xfrm>
          <a:prstGeom prst="arc">
            <a:avLst/>
          </a:prstGeom>
          <a:noFill/>
          <a:ln w="88900">
            <a:solidFill>
              <a:srgbClr val="F596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rc 21"/>
          <p:cNvSpPr/>
          <p:nvPr/>
        </p:nvSpPr>
        <p:spPr>
          <a:xfrm>
            <a:off x="9592056" y="5660136"/>
            <a:ext cx="932688" cy="665226"/>
          </a:xfrm>
          <a:prstGeom prst="arc">
            <a:avLst/>
          </a:prstGeom>
          <a:noFill/>
          <a:ln w="88900">
            <a:solidFill>
              <a:srgbClr val="F5D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Arc 22"/>
          <p:cNvSpPr/>
          <p:nvPr/>
        </p:nvSpPr>
        <p:spPr>
          <a:xfrm>
            <a:off x="9656064" y="5724144"/>
            <a:ext cx="804672" cy="537210"/>
          </a:xfrm>
          <a:prstGeom prst="arc">
            <a:avLst/>
          </a:prstGeom>
          <a:noFill/>
          <a:ln w="88900">
            <a:solidFill>
              <a:srgbClr val="50A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Arc 23"/>
          <p:cNvSpPr/>
          <p:nvPr/>
        </p:nvSpPr>
        <p:spPr>
          <a:xfrm>
            <a:off x="9720072" y="5788152"/>
            <a:ext cx="676656" cy="409194"/>
          </a:xfrm>
          <a:prstGeom prst="arc">
            <a:avLst/>
          </a:prstGeom>
          <a:noFill/>
          <a:ln w="88900">
            <a:solidFill>
              <a:srgbClr val="468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Arc 24"/>
          <p:cNvSpPr/>
          <p:nvPr/>
        </p:nvSpPr>
        <p:spPr>
          <a:xfrm>
            <a:off x="9784080" y="5852159"/>
            <a:ext cx="548640" cy="281178"/>
          </a:xfrm>
          <a:prstGeom prst="arc">
            <a:avLst/>
          </a:prstGeom>
          <a:noFill/>
          <a:ln w="88900">
            <a:solidFill>
              <a:srgbClr val="7D5A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4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783" y="1757636"/>
            <a:ext cx="4994003" cy="3748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ИГРА „СВЕТЕЩИТЕ ПАЗИТЕЛИ“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9296" y="2412489"/>
            <a:ext cx="49377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 smtClean="0">
                <a:solidFill>
                  <a:srgbClr val="303C48"/>
                </a:solidFill>
                <a:latin typeface="Aptos"/>
              </a:rPr>
              <a:t>10 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ържат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е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дин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ътен знак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Т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оказват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з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нака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и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асочват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и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грачите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с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ж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естове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К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ой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щ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з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абележи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з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нака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авреме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?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5840" y="1537514"/>
            <a:ext cx="4754880" cy="566928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163631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азителите са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н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ост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98811" y="1537514"/>
            <a:ext cx="5166360" cy="4109861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629400" y="5669280"/>
            <a:ext cx="438912" cy="438912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5792175"/>
            <a:ext cx="438912" cy="15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😮</a:t>
            </a:r>
          </a:p>
        </p:txBody>
      </p:sp>
      <p:sp>
        <p:nvSpPr>
          <p:cNvPr id="16" name="Oval 15"/>
          <p:cNvSpPr/>
          <p:nvPr/>
        </p:nvSpPr>
        <p:spPr>
          <a:xfrm>
            <a:off x="7498079" y="5715000"/>
            <a:ext cx="384048" cy="38404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😃</a:t>
            </a:r>
          </a:p>
        </p:txBody>
      </p:sp>
      <p:sp>
        <p:nvSpPr>
          <p:cNvPr id="18" name="Teardrop 17"/>
          <p:cNvSpPr/>
          <p:nvPr/>
        </p:nvSpPr>
        <p:spPr>
          <a:xfrm>
            <a:off x="8321040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ardrop 18"/>
          <p:cNvSpPr/>
          <p:nvPr/>
        </p:nvSpPr>
        <p:spPr>
          <a:xfrm>
            <a:off x="8668512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ardrop 19"/>
          <p:cNvSpPr/>
          <p:nvPr/>
        </p:nvSpPr>
        <p:spPr>
          <a:xfrm>
            <a:off x="9015984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ardrop 20"/>
          <p:cNvSpPr/>
          <p:nvPr/>
        </p:nvSpPr>
        <p:spPr>
          <a:xfrm>
            <a:off x="9363456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ardrop 21"/>
          <p:cNvSpPr/>
          <p:nvPr/>
        </p:nvSpPr>
        <p:spPr>
          <a:xfrm>
            <a:off x="9710928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5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933" y="1807677"/>
            <a:ext cx="4794094" cy="3598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ИГРА „ПОЗНАЙ ЗНАКА“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5016" y="2432702"/>
            <a:ext cx="49377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 smtClean="0">
                <a:solidFill>
                  <a:srgbClr val="303C48"/>
                </a:solidFill>
                <a:latin typeface="Aptos"/>
              </a:rPr>
              <a:t>В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одещият показва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: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СТОП, СВЕТОФАР, ПЕШЕХОДЦИ…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ецата назовават знака, или повтарят думата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О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чите гледат,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у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шите слушат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,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а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аметта помага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!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5840" y="1550444"/>
            <a:ext cx="4754880" cy="566928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164924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ознай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м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е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!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К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акво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о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значавам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?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21287" y="2048854"/>
            <a:ext cx="5303520" cy="3422458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83680" y="5650992"/>
            <a:ext cx="411480" cy="411480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5766206"/>
            <a:ext cx="411480" cy="144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😐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742432"/>
            <a:ext cx="365760" cy="365760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844844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138160" y="5596128"/>
            <a:ext cx="475488" cy="475488"/>
          </a:xfrm>
          <a:prstGeom prst="ellipse">
            <a:avLst/>
          </a:prstGeom>
          <a:solidFill>
            <a:srgbClr val="FFD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3816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562356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303C48"/>
                </a:solidFill>
                <a:latin typeface="Aptos"/>
              </a:rPr>
              <a:t>☀️  🌈  ☁️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6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22" y="2249788"/>
            <a:ext cx="5005250" cy="3005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ГОЛЯМА ИГРА „ТРОТИНЕТКИ И ПЕШЕХОДЦИ“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413337"/>
            <a:ext cx="4937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>
                <a:solidFill>
                  <a:srgbClr val="303C48"/>
                </a:solidFill>
                <a:latin typeface="Aptos"/>
              </a:rPr>
              <a:t>🛴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с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т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ротинетки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🚶 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lang="bg-BG" sz="7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ешеходци</a:t>
            </a:r>
            <a:r>
              <a:rPr dirty="0"/>
              <a:t/>
            </a:r>
            <a:br>
              <a:rPr dirty="0"/>
            </a:br>
            <a:r>
              <a:rPr sz="1800" b="0" dirty="0">
                <a:solidFill>
                  <a:srgbClr val="303C48"/>
                </a:solidFill>
                <a:latin typeface="Aptos"/>
              </a:rPr>
              <a:t>🛑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еца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–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азители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В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сички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вижат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, и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зчакват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и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ъобразяват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е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дин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с 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руг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в 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ашата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и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грова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п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ътна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с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реда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.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87552" y="1545488"/>
            <a:ext cx="4754880" cy="566928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161585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Н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 пътя всички имат важна роля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1588645"/>
            <a:ext cx="5166360" cy="4160520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37960" y="5715000"/>
            <a:ext cx="384048" cy="384048"/>
          </a:xfrm>
          <a:prstGeom prst="ellipse">
            <a:avLst/>
          </a:prstGeom>
          <a:solidFill>
            <a:srgbClr val="FFC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😊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596128"/>
            <a:ext cx="475488" cy="47548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275320" y="5733288"/>
            <a:ext cx="365760" cy="365760"/>
          </a:xfrm>
          <a:prstGeom prst="ellipse">
            <a:avLst/>
          </a:prstGeom>
          <a:solidFill>
            <a:srgbClr val="FFD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20" y="5835700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Arc 19"/>
          <p:cNvSpPr/>
          <p:nvPr/>
        </p:nvSpPr>
        <p:spPr>
          <a:xfrm>
            <a:off x="9464040" y="5532120"/>
            <a:ext cx="1188720" cy="921258"/>
          </a:xfrm>
          <a:prstGeom prst="arc">
            <a:avLst/>
          </a:prstGeom>
          <a:noFill/>
          <a:ln w="88900">
            <a:solidFill>
              <a:srgbClr val="EB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Arc 20"/>
          <p:cNvSpPr/>
          <p:nvPr/>
        </p:nvSpPr>
        <p:spPr>
          <a:xfrm>
            <a:off x="9528048" y="5596128"/>
            <a:ext cx="1060704" cy="793242"/>
          </a:xfrm>
          <a:prstGeom prst="arc">
            <a:avLst/>
          </a:prstGeom>
          <a:noFill/>
          <a:ln w="88900">
            <a:solidFill>
              <a:srgbClr val="F596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rc 21"/>
          <p:cNvSpPr/>
          <p:nvPr/>
        </p:nvSpPr>
        <p:spPr>
          <a:xfrm>
            <a:off x="9592056" y="5660136"/>
            <a:ext cx="932688" cy="665226"/>
          </a:xfrm>
          <a:prstGeom prst="arc">
            <a:avLst/>
          </a:prstGeom>
          <a:noFill/>
          <a:ln w="88900">
            <a:solidFill>
              <a:srgbClr val="F5D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Arc 22"/>
          <p:cNvSpPr/>
          <p:nvPr/>
        </p:nvSpPr>
        <p:spPr>
          <a:xfrm>
            <a:off x="9656064" y="5724144"/>
            <a:ext cx="804672" cy="537210"/>
          </a:xfrm>
          <a:prstGeom prst="arc">
            <a:avLst/>
          </a:prstGeom>
          <a:noFill/>
          <a:ln w="88900">
            <a:solidFill>
              <a:srgbClr val="50A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Arc 23"/>
          <p:cNvSpPr/>
          <p:nvPr/>
        </p:nvSpPr>
        <p:spPr>
          <a:xfrm>
            <a:off x="9720072" y="5788152"/>
            <a:ext cx="676656" cy="409194"/>
          </a:xfrm>
          <a:prstGeom prst="arc">
            <a:avLst/>
          </a:prstGeom>
          <a:noFill/>
          <a:ln w="88900">
            <a:solidFill>
              <a:srgbClr val="468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Arc 24"/>
          <p:cNvSpPr/>
          <p:nvPr/>
        </p:nvSpPr>
        <p:spPr>
          <a:xfrm>
            <a:off x="9784080" y="5852159"/>
            <a:ext cx="548640" cy="281178"/>
          </a:xfrm>
          <a:prstGeom prst="arc">
            <a:avLst/>
          </a:prstGeom>
          <a:noFill/>
          <a:ln w="88900">
            <a:solidFill>
              <a:srgbClr val="7D5A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7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69" y="1873759"/>
            <a:ext cx="4769621" cy="3580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ИГРА „ДА ИЛИ НЕ“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524280"/>
            <a:ext cx="49377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 smtClean="0">
                <a:solidFill>
                  <a:srgbClr val="303C48"/>
                </a:solidFill>
                <a:latin typeface="Aptos"/>
              </a:rPr>
              <a:t>А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ко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и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зречението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е ПРАВИЛНО – 🙌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ве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р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ъце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агоре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!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А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ко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е НЕПРАВИЛНО – 🙅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к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ръстосваме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р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ъце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!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800" b="0" dirty="0" smtClean="0">
                <a:solidFill>
                  <a:srgbClr val="303C48"/>
                </a:solidFill>
                <a:latin typeface="Aptos"/>
              </a:rPr>
              <a:t>Б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ързо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м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ислене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, б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ърза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р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еакция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800" b="0" dirty="0">
                <a:solidFill>
                  <a:srgbClr val="303C48"/>
                </a:solidFill>
                <a:latin typeface="Aptos"/>
              </a:rPr>
              <a:t>и 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м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ного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 н</a:t>
            </a:r>
            <a:r>
              <a:rPr lang="bg-BG" sz="1800" b="0" dirty="0" smtClean="0">
                <a:solidFill>
                  <a:srgbClr val="303C48"/>
                </a:solidFill>
                <a:latin typeface="Aptos"/>
              </a:rPr>
              <a:t>астроение</a:t>
            </a:r>
            <a:r>
              <a:rPr sz="1800" b="0" dirty="0" smtClean="0">
                <a:solidFill>
                  <a:srgbClr val="303C48"/>
                </a:solidFill>
                <a:latin typeface="Aptos"/>
              </a:rPr>
              <a:t>!</a:t>
            </a:r>
            <a:endParaRPr sz="1800" b="0" dirty="0">
              <a:solidFill>
                <a:srgbClr val="303C48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5840" y="1536728"/>
            <a:ext cx="4754880" cy="566928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163652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Д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? И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ли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н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е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?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окажи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с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р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ъце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95060" y="2148292"/>
            <a:ext cx="5303520" cy="3024926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629400" y="5669280"/>
            <a:ext cx="438912" cy="438912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5792175"/>
            <a:ext cx="438912" cy="15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😮</a:t>
            </a:r>
          </a:p>
        </p:txBody>
      </p:sp>
      <p:sp>
        <p:nvSpPr>
          <p:cNvPr id="16" name="Oval 15"/>
          <p:cNvSpPr/>
          <p:nvPr/>
        </p:nvSpPr>
        <p:spPr>
          <a:xfrm>
            <a:off x="7498079" y="5715000"/>
            <a:ext cx="384048" cy="38404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😃</a:t>
            </a:r>
          </a:p>
        </p:txBody>
      </p:sp>
      <p:sp>
        <p:nvSpPr>
          <p:cNvPr id="18" name="Teardrop 17"/>
          <p:cNvSpPr/>
          <p:nvPr/>
        </p:nvSpPr>
        <p:spPr>
          <a:xfrm>
            <a:off x="8321040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ardrop 18"/>
          <p:cNvSpPr/>
          <p:nvPr/>
        </p:nvSpPr>
        <p:spPr>
          <a:xfrm>
            <a:off x="8668512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ardrop 19"/>
          <p:cNvSpPr/>
          <p:nvPr/>
        </p:nvSpPr>
        <p:spPr>
          <a:xfrm>
            <a:off x="9015984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ardrop 20"/>
          <p:cNvSpPr/>
          <p:nvPr/>
        </p:nvSpPr>
        <p:spPr>
          <a:xfrm>
            <a:off x="9363456" y="5779008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ardrop 21"/>
          <p:cNvSpPr/>
          <p:nvPr/>
        </p:nvSpPr>
        <p:spPr>
          <a:xfrm>
            <a:off x="9710928" y="5669280"/>
            <a:ext cx="146304" cy="256032"/>
          </a:xfrm>
          <a:prstGeom prst="teardrop">
            <a:avLst/>
          </a:prstGeom>
          <a:solidFill>
            <a:srgbClr val="5FA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8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471329"/>
            <a:ext cx="5166360" cy="2414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НИЕ ЗНАЕМ ПРАВИЛАТА!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862072"/>
            <a:ext cx="493776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dirty="0" smtClean="0">
                <a:solidFill>
                  <a:srgbClr val="303C48"/>
                </a:solidFill>
                <a:latin typeface="Aptos"/>
              </a:rPr>
              <a:t>Д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нес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 н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аучихме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, ч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е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 б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езопасността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 з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апочва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 </a:t>
            </a:r>
            <a:r>
              <a:rPr sz="1900" b="0" dirty="0">
                <a:solidFill>
                  <a:srgbClr val="303C48"/>
                </a:solidFill>
                <a:latin typeface="Aptos"/>
              </a:rPr>
              <a:t>с 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н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ашето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 в</a:t>
            </a:r>
            <a:r>
              <a:rPr lang="bg-BG" sz="1900" b="0" dirty="0" smtClean="0">
                <a:solidFill>
                  <a:srgbClr val="303C48"/>
                </a:solidFill>
                <a:latin typeface="Aptos"/>
              </a:rPr>
              <a:t>нимание</a:t>
            </a:r>
            <a:r>
              <a:rPr sz="1900" b="0" dirty="0" smtClean="0">
                <a:solidFill>
                  <a:srgbClr val="303C48"/>
                </a:solidFill>
                <a:latin typeface="Aptos"/>
              </a:rPr>
              <a:t>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sz="1900" b="0" dirty="0">
                <a:solidFill>
                  <a:srgbClr val="303C48"/>
                </a:solidFill>
                <a:latin typeface="Aptos"/>
              </a:rPr>
              <a:t>СТОП</a:t>
            </a:r>
            <a:r>
              <a:rPr dirty="0"/>
              <a:t/>
            </a:r>
            <a:br>
              <a:rPr dirty="0"/>
            </a:br>
            <a:r>
              <a:rPr sz="1900" b="0" dirty="0">
                <a:solidFill>
                  <a:srgbClr val="303C48"/>
                </a:solidFill>
                <a:latin typeface="Aptos"/>
              </a:rPr>
              <a:t>ЧАКАЙ</a:t>
            </a:r>
            <a:r>
              <a:rPr dirty="0"/>
              <a:t/>
            </a:r>
            <a:br>
              <a:rPr dirty="0"/>
            </a:br>
            <a:r>
              <a:rPr sz="1900" b="0" dirty="0">
                <a:solidFill>
                  <a:srgbClr val="303C48"/>
                </a:solidFill>
                <a:latin typeface="Aptos"/>
              </a:rPr>
              <a:t>ОГЛЕДАЙ СЕ</a:t>
            </a:r>
            <a:r>
              <a:rPr dirty="0"/>
              <a:t/>
            </a:r>
            <a:br>
              <a:rPr dirty="0"/>
            </a:br>
            <a:r>
              <a:rPr sz="1900" b="0" dirty="0">
                <a:solidFill>
                  <a:srgbClr val="303C48"/>
                </a:solidFill>
                <a:latin typeface="Aptos"/>
              </a:rPr>
              <a:t>ПРЕМИНИ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1627631"/>
            <a:ext cx="4754880" cy="877029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1689255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В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секи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м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алък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ешеходец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м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оже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д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а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б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ъде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г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олям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п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ример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31835" y="1816168"/>
            <a:ext cx="5472485" cy="3408034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83680" y="5650992"/>
            <a:ext cx="411480" cy="411480"/>
          </a:xfrm>
          <a:prstGeom prst="ellipse">
            <a:avLst/>
          </a:prstGeom>
          <a:solidFill>
            <a:srgbClr val="FFC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5766206"/>
            <a:ext cx="411480" cy="144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😐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742432"/>
            <a:ext cx="365760" cy="365760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844844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138160" y="5596128"/>
            <a:ext cx="475488" cy="475488"/>
          </a:xfrm>
          <a:prstGeom prst="ellipse">
            <a:avLst/>
          </a:prstGeom>
          <a:solidFill>
            <a:srgbClr val="FFD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3816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562356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303C48"/>
                </a:solidFill>
                <a:latin typeface="Aptos"/>
              </a:rPr>
              <a:t>☀️  🌈  ☁️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9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63" y="2127120"/>
            <a:ext cx="5218628" cy="2816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479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52760" y="347472"/>
            <a:ext cx="502920" cy="502920"/>
          </a:xfrm>
          <a:prstGeom prst="ellipse">
            <a:avLst/>
          </a:prstGeom>
          <a:solidFill>
            <a:srgbClr val="FFD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246888"/>
            <a:ext cx="411480" cy="411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13232" y="347472"/>
            <a:ext cx="274320" cy="2743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502920"/>
            <a:ext cx="10881360" cy="5078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sz="2700" b="1" dirty="0">
                <a:ln/>
                <a:solidFill>
                  <a:srgbClr val="0070C0"/>
                </a:solidFill>
                <a:latin typeface="Aptos"/>
              </a:rPr>
              <a:t>ГОЛЯМ ФИНАЛ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5486400" cy="4709160"/>
          </a:xfrm>
          <a:prstGeom prst="roundRect">
            <a:avLst/>
          </a:prstGeom>
          <a:solidFill>
            <a:srgbClr val="FFFFFF"/>
          </a:solidFill>
          <a:ln>
            <a:solidFill>
              <a:srgbClr val="E1D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08437" y="1627632"/>
            <a:ext cx="4754880" cy="817394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08437" y="168238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Много емоции, усмивки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 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и</a:t>
            </a:r>
            <a:r>
              <a:rPr sz="2000" b="1" dirty="0">
                <a:solidFill>
                  <a:srgbClr val="377891"/>
                </a:solidFill>
                <a:latin typeface="Aptos"/>
              </a:rPr>
              <a:t>… </a:t>
            </a:r>
            <a:endParaRPr lang="bg-BG" sz="2000" b="1" dirty="0" smtClean="0">
              <a:solidFill>
                <a:srgbClr val="377891"/>
              </a:solidFill>
              <a:latin typeface="Aptos"/>
            </a:endParaRPr>
          </a:p>
          <a:p>
            <a:pPr algn="ctr"/>
            <a:r>
              <a:rPr sz="2000" b="1" dirty="0" smtClean="0">
                <a:solidFill>
                  <a:srgbClr val="377891"/>
                </a:solidFill>
                <a:latin typeface="Aptos"/>
              </a:rPr>
              <a:t>д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о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 с</a:t>
            </a:r>
            <a:r>
              <a:rPr lang="bg-BG" sz="2000" b="1" dirty="0" smtClean="0">
                <a:solidFill>
                  <a:srgbClr val="377891"/>
                </a:solidFill>
                <a:latin typeface="Aptos"/>
              </a:rPr>
              <a:t>ледващото приключение</a:t>
            </a:r>
            <a:r>
              <a:rPr sz="2000" b="1" dirty="0" smtClean="0">
                <a:solidFill>
                  <a:srgbClr val="377891"/>
                </a:solidFill>
                <a:latin typeface="Aptos"/>
              </a:rPr>
              <a:t>!</a:t>
            </a:r>
            <a:endParaRPr sz="2000" b="1" dirty="0">
              <a:solidFill>
                <a:srgbClr val="377891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94837" y="2040274"/>
            <a:ext cx="5166360" cy="3095045"/>
          </a:xfrm>
          <a:prstGeom prst="roundRect">
            <a:avLst/>
          </a:prstGeom>
          <a:solidFill>
            <a:srgbClr val="EFF6FA"/>
          </a:solidFill>
          <a:ln>
            <a:solidFill>
              <a:srgbClr val="B4CD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37960" y="5715000"/>
            <a:ext cx="384048" cy="384048"/>
          </a:xfrm>
          <a:prstGeom prst="ellipse">
            <a:avLst/>
          </a:prstGeom>
          <a:solidFill>
            <a:srgbClr val="FFC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5822533"/>
            <a:ext cx="384048" cy="134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😊</a:t>
            </a:r>
          </a:p>
        </p:txBody>
      </p:sp>
      <p:sp>
        <p:nvSpPr>
          <p:cNvPr id="16" name="Oval 15"/>
          <p:cNvSpPr/>
          <p:nvPr/>
        </p:nvSpPr>
        <p:spPr>
          <a:xfrm>
            <a:off x="7360920" y="5596128"/>
            <a:ext cx="475488" cy="475488"/>
          </a:xfrm>
          <a:prstGeom prst="ellipse">
            <a:avLst/>
          </a:prstGeom>
          <a:solidFill>
            <a:srgbClr val="FFB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5729264"/>
            <a:ext cx="475488" cy="16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🙂</a:t>
            </a:r>
          </a:p>
        </p:txBody>
      </p:sp>
      <p:sp>
        <p:nvSpPr>
          <p:cNvPr id="18" name="Oval 17"/>
          <p:cNvSpPr/>
          <p:nvPr/>
        </p:nvSpPr>
        <p:spPr>
          <a:xfrm>
            <a:off x="8275320" y="5733288"/>
            <a:ext cx="365760" cy="365760"/>
          </a:xfrm>
          <a:prstGeom prst="ellipse">
            <a:avLst/>
          </a:prstGeom>
          <a:solidFill>
            <a:srgbClr val="FFD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20" y="5835700"/>
            <a:ext cx="36576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C3C3C"/>
                </a:solidFill>
                <a:latin typeface="Aptos"/>
              </a:rPr>
              <a:t>😄</a:t>
            </a:r>
          </a:p>
        </p:txBody>
      </p:sp>
      <p:sp>
        <p:nvSpPr>
          <p:cNvPr id="20" name="Arc 19"/>
          <p:cNvSpPr/>
          <p:nvPr/>
        </p:nvSpPr>
        <p:spPr>
          <a:xfrm>
            <a:off x="9464040" y="5532120"/>
            <a:ext cx="1188720" cy="921258"/>
          </a:xfrm>
          <a:prstGeom prst="arc">
            <a:avLst/>
          </a:prstGeom>
          <a:noFill/>
          <a:ln w="88900">
            <a:solidFill>
              <a:srgbClr val="EB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Arc 20"/>
          <p:cNvSpPr/>
          <p:nvPr/>
        </p:nvSpPr>
        <p:spPr>
          <a:xfrm>
            <a:off x="9528048" y="5596128"/>
            <a:ext cx="1060704" cy="793242"/>
          </a:xfrm>
          <a:prstGeom prst="arc">
            <a:avLst/>
          </a:prstGeom>
          <a:noFill/>
          <a:ln w="88900">
            <a:solidFill>
              <a:srgbClr val="F596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rc 21"/>
          <p:cNvSpPr/>
          <p:nvPr/>
        </p:nvSpPr>
        <p:spPr>
          <a:xfrm>
            <a:off x="9592056" y="5660136"/>
            <a:ext cx="932688" cy="665226"/>
          </a:xfrm>
          <a:prstGeom prst="arc">
            <a:avLst/>
          </a:prstGeom>
          <a:noFill/>
          <a:ln w="88900">
            <a:solidFill>
              <a:srgbClr val="F5D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Arc 22"/>
          <p:cNvSpPr/>
          <p:nvPr/>
        </p:nvSpPr>
        <p:spPr>
          <a:xfrm>
            <a:off x="9656064" y="5724144"/>
            <a:ext cx="804672" cy="537210"/>
          </a:xfrm>
          <a:prstGeom prst="arc">
            <a:avLst/>
          </a:prstGeom>
          <a:noFill/>
          <a:ln w="88900">
            <a:solidFill>
              <a:srgbClr val="50A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Arc 23"/>
          <p:cNvSpPr/>
          <p:nvPr/>
        </p:nvSpPr>
        <p:spPr>
          <a:xfrm>
            <a:off x="9720072" y="5788152"/>
            <a:ext cx="676656" cy="409194"/>
          </a:xfrm>
          <a:prstGeom prst="arc">
            <a:avLst/>
          </a:prstGeom>
          <a:noFill/>
          <a:ln w="88900">
            <a:solidFill>
              <a:srgbClr val="468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Arc 24"/>
          <p:cNvSpPr/>
          <p:nvPr/>
        </p:nvSpPr>
        <p:spPr>
          <a:xfrm>
            <a:off x="9784080" y="5852159"/>
            <a:ext cx="548640" cy="281178"/>
          </a:xfrm>
          <a:prstGeom prst="arc">
            <a:avLst/>
          </a:prstGeom>
          <a:noFill/>
          <a:ln w="88900">
            <a:solidFill>
              <a:srgbClr val="7D5A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828C91"/>
                </a:solidFill>
                <a:latin typeface="Aptos"/>
              </a:rPr>
              <a:t>10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8437" y="2760155"/>
            <a:ext cx="4754880" cy="2491701"/>
          </a:xfrm>
          <a:prstGeom prst="roundRect">
            <a:avLst/>
          </a:prstGeom>
          <a:solidFill>
            <a:srgbClr val="EC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77340" y="3007118"/>
            <a:ext cx="3520440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sz="1900" b="1" dirty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„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Л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есно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</a:t>
            </a:r>
            <a:r>
              <a:rPr sz="1900" b="1" dirty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е 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д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а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с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пасиш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ж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ивот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,</a:t>
            </a:r>
            <a: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</a:b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росто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с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пазвай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п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равилата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!“</a:t>
            </a:r>
            <a: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</a:br>
            <a: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</a:br>
            <a:r>
              <a:rPr sz="1900" b="1" dirty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❤️ 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азим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с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ебе си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.</a:t>
            </a:r>
            <a: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</a:br>
            <a:r>
              <a:rPr sz="1900" b="1" dirty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💛 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азим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д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ругите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.</a:t>
            </a:r>
            <a: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b="1" dirty="0">
                <a:ln/>
                <a:solidFill>
                  <a:schemeClr val="accent5">
                    <a:lumMod val="75000"/>
                  </a:schemeClr>
                </a:solidFill>
              </a:rPr>
            </a:br>
            <a:r>
              <a:rPr sz="1900" b="1" dirty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💚 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С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пазваме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 п</a:t>
            </a:r>
            <a:r>
              <a:rPr lang="bg-BG"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равилата</a:t>
            </a:r>
            <a:r>
              <a:rPr sz="1900" b="1" dirty="0" smtClean="0">
                <a:ln/>
                <a:solidFill>
                  <a:schemeClr val="accent5">
                    <a:lumMod val="75000"/>
                  </a:schemeClr>
                </a:solidFill>
                <a:latin typeface="Aptos"/>
              </a:rPr>
              <a:t>.</a:t>
            </a:r>
            <a:endParaRPr sz="1900" b="1" dirty="0">
              <a:ln/>
              <a:solidFill>
                <a:schemeClr val="accent5">
                  <a:lumMod val="75000"/>
                </a:schemeClr>
              </a:solidFill>
              <a:latin typeface="Aptos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19292"/>
          <a:stretch/>
        </p:blipFill>
        <p:spPr>
          <a:xfrm>
            <a:off x="6590991" y="2223594"/>
            <a:ext cx="4774052" cy="2728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428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HP</cp:lastModifiedBy>
  <cp:revision>15</cp:revision>
  <dcterms:created xsi:type="dcterms:W3CDTF">2013-01-27T09:14:16Z</dcterms:created>
  <dcterms:modified xsi:type="dcterms:W3CDTF">2026-10-04T20:38:24Z</dcterms:modified>
  <cp:category/>
</cp:coreProperties>
</file>