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embeddedFontLst>
    <p:embeddedFont>
      <p:font typeface="Century Gothic" panose="020B0502020202020204" pitchFamily="34" charset="0"/>
      <p:regular r:id="rId27"/>
      <p:bold r:id="rId28"/>
      <p:italic r:id="rId29"/>
      <p:boldItalic r:id="rId30"/>
    </p:embeddedFont>
    <p:embeddedFont>
      <p:font typeface="Play" panose="020B0604020202020204" charset="0"/>
      <p:regular r:id="rId31"/>
      <p:bold r:id="rId32"/>
    </p:embeddedFont>
    <p:embeddedFont>
      <p:font typeface="Plus Jakarta Sans" panose="020B0604020202020204" charset="0"/>
      <p:regular r:id="rId33"/>
      <p:bold r:id="rId34"/>
      <p:italic r:id="rId35"/>
      <p:boldItalic r:id="rId36"/>
    </p:embeddedFont>
    <p:embeddedFont>
      <p:font typeface="Algerian" panose="04020705040A02060702" pitchFamily="82" charset="0"/>
      <p:regular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B1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6" d="100"/>
          <a:sy n="106" d="100"/>
        </p:scale>
        <p:origin x="67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6" name="Google Shape;15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7" name="Google Shape;1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8" name="Google Shape;2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0" name="Google Shape;360;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2" name="Google Shape;37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8" name="Google Shape;40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0" name="Google Shape;42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2" name="Google Shape;432;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h325f74cb9761bf7f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h325f74cb9761bf7f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9" name="Google Shape;449;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2" name="Google Shape;47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5"/>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5"/>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5"/>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1"/>
        <p:cNvGrpSpPr/>
        <p:nvPr/>
      </p:nvGrpSpPr>
      <p:grpSpPr>
        <a:xfrm>
          <a:off x="0" y="0"/>
          <a:ext cx="0" cy="0"/>
          <a:chOff x="0" y="0"/>
          <a:chExt cx="0" cy="0"/>
        </a:xfrm>
      </p:grpSpPr>
      <p:sp>
        <p:nvSpPr>
          <p:cNvPr id="22" name="Google Shape;22;p26"/>
          <p:cNvSpPr txBox="1">
            <a:spLocks noGrp="1"/>
          </p:cNvSpPr>
          <p:nvPr>
            <p:ph type="ctrTitle"/>
          </p:nvPr>
        </p:nvSpPr>
        <p:spPr>
          <a:xfrm>
            <a:off x="684212" y="685799"/>
            <a:ext cx="8001000" cy="297180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4800"/>
              <a:buFont typeface="Century Gothic" panose="020B0502020202020204"/>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6"/>
          <p:cNvSpPr txBox="1">
            <a:spLocks noGrp="1"/>
          </p:cNvSpPr>
          <p:nvPr>
            <p:ph type="subTitle" idx="1"/>
          </p:nvPr>
        </p:nvSpPr>
        <p:spPr>
          <a:xfrm>
            <a:off x="684212" y="3843867"/>
            <a:ext cx="6400800" cy="1947333"/>
          </a:xfrm>
          <a:prstGeom prst="rect">
            <a:avLst/>
          </a:prstGeom>
          <a:noFill/>
          <a:ln>
            <a:noFill/>
          </a:ln>
        </p:spPr>
        <p:txBody>
          <a:bodyPr spcFirstLastPara="1" wrap="square" lIns="91425" tIns="45700" rIns="91425" bIns="45700" anchor="t" anchorCtr="0">
            <a:normAutofit/>
          </a:bodyPr>
          <a:lstStyle>
            <a:lvl1pPr lvl="0" algn="l">
              <a:spcBef>
                <a:spcPts val="420"/>
              </a:spcBef>
              <a:spcAft>
                <a:spcPts val="0"/>
              </a:spcAft>
              <a:buSzPts val="1680"/>
              <a:buNone/>
              <a:defRPr sz="2100">
                <a:solidFill>
                  <a:srgbClr val="0F486F"/>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1120"/>
              <a:buNone/>
              <a:defRPr>
                <a:solidFill>
                  <a:schemeClr val="lt1"/>
                </a:solidFill>
              </a:defRPr>
            </a:lvl6pPr>
            <a:lvl7pPr lvl="6" algn="ctr">
              <a:spcBef>
                <a:spcPts val="600"/>
              </a:spcBef>
              <a:spcAft>
                <a:spcPts val="0"/>
              </a:spcAft>
              <a:buSzPts val="1120"/>
              <a:buNone/>
              <a:defRPr>
                <a:solidFill>
                  <a:schemeClr val="lt1"/>
                </a:solidFill>
              </a:defRPr>
            </a:lvl7pPr>
            <a:lvl8pPr lvl="7" algn="ctr">
              <a:spcBef>
                <a:spcPts val="600"/>
              </a:spcBef>
              <a:spcAft>
                <a:spcPts val="0"/>
              </a:spcAft>
              <a:buSzPts val="1120"/>
              <a:buNone/>
              <a:defRPr>
                <a:solidFill>
                  <a:schemeClr val="lt1"/>
                </a:solidFill>
              </a:defRPr>
            </a:lvl8pPr>
            <a:lvl9pPr lvl="8" algn="ctr">
              <a:spcBef>
                <a:spcPts val="600"/>
              </a:spcBef>
              <a:spcAft>
                <a:spcPts val="600"/>
              </a:spcAft>
              <a:buSzPts val="1120"/>
              <a:buNone/>
              <a:defRPr>
                <a:solidFill>
                  <a:schemeClr val="lt1"/>
                </a:solidFill>
              </a:defRPr>
            </a:lvl9pPr>
          </a:lstStyle>
          <a:p>
            <a:endParaRPr/>
          </a:p>
        </p:txBody>
      </p:sp>
      <p:sp>
        <p:nvSpPr>
          <p:cNvPr id="24" name="Google Shape;24;p26"/>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6"/>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6"/>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cxnSp>
        <p:nvCxnSpPr>
          <p:cNvPr id="27" name="Google Shape;27;p26"/>
          <p:cNvCxnSpPr/>
          <p:nvPr/>
        </p:nvCxnSpPr>
        <p:spPr>
          <a:xfrm flipH="1">
            <a:off x="8228012" y="8467"/>
            <a:ext cx="3810000" cy="3810000"/>
          </a:xfrm>
          <a:prstGeom prst="straightConnector1">
            <a:avLst/>
          </a:prstGeom>
          <a:noFill/>
          <a:ln w="12700" cap="flat" cmpd="sng">
            <a:solidFill>
              <a:schemeClr val="lt1"/>
            </a:solidFill>
            <a:prstDash val="solid"/>
            <a:round/>
            <a:headEnd type="none" w="sm" len="sm"/>
            <a:tailEnd type="none" w="sm" len="sm"/>
          </a:ln>
        </p:spPr>
      </p:cxnSp>
      <p:cxnSp>
        <p:nvCxnSpPr>
          <p:cNvPr id="28" name="Google Shape;28;p26"/>
          <p:cNvCxnSpPr/>
          <p:nvPr/>
        </p:nvCxnSpPr>
        <p:spPr>
          <a:xfrm flipH="1">
            <a:off x="6108170" y="91545"/>
            <a:ext cx="6080655" cy="6080655"/>
          </a:xfrm>
          <a:prstGeom prst="straightConnector1">
            <a:avLst/>
          </a:prstGeom>
          <a:noFill/>
          <a:ln w="12700" cap="flat" cmpd="sng">
            <a:solidFill>
              <a:schemeClr val="lt1"/>
            </a:solidFill>
            <a:prstDash val="solid"/>
            <a:round/>
            <a:headEnd type="none" w="sm" len="sm"/>
            <a:tailEnd type="none" w="sm" len="sm"/>
          </a:ln>
        </p:spPr>
      </p:cxnSp>
      <p:cxnSp>
        <p:nvCxnSpPr>
          <p:cNvPr id="29" name="Google Shape;29;p26"/>
          <p:cNvCxnSpPr/>
          <p:nvPr/>
        </p:nvCxnSpPr>
        <p:spPr>
          <a:xfrm flipH="1">
            <a:off x="7235825" y="228600"/>
            <a:ext cx="4953000" cy="4953000"/>
          </a:xfrm>
          <a:prstGeom prst="straightConnector1">
            <a:avLst/>
          </a:prstGeom>
          <a:noFill/>
          <a:ln w="12700" cap="flat" cmpd="sng">
            <a:solidFill>
              <a:schemeClr val="lt1"/>
            </a:solidFill>
            <a:prstDash val="solid"/>
            <a:round/>
            <a:headEnd type="none" w="sm" len="sm"/>
            <a:tailEnd type="none" w="sm" len="sm"/>
          </a:ln>
        </p:spPr>
      </p:cxnSp>
      <p:cxnSp>
        <p:nvCxnSpPr>
          <p:cNvPr id="30" name="Google Shape;30;p26"/>
          <p:cNvCxnSpPr/>
          <p:nvPr/>
        </p:nvCxnSpPr>
        <p:spPr>
          <a:xfrm flipH="1">
            <a:off x="7335837" y="32278"/>
            <a:ext cx="4852989" cy="4852989"/>
          </a:xfrm>
          <a:prstGeom prst="straightConnector1">
            <a:avLst/>
          </a:prstGeom>
          <a:noFill/>
          <a:ln w="31750" cap="flat" cmpd="sng">
            <a:solidFill>
              <a:schemeClr val="lt1"/>
            </a:solidFill>
            <a:prstDash val="solid"/>
            <a:round/>
            <a:headEnd type="none" w="sm" len="sm"/>
            <a:tailEnd type="none" w="sm" len="sm"/>
          </a:ln>
        </p:spPr>
      </p:cxnSp>
      <p:cxnSp>
        <p:nvCxnSpPr>
          <p:cNvPr id="31" name="Google Shape;31;p26"/>
          <p:cNvCxnSpPr/>
          <p:nvPr/>
        </p:nvCxnSpPr>
        <p:spPr>
          <a:xfrm flipH="1">
            <a:off x="7845426" y="609601"/>
            <a:ext cx="4343399" cy="4343399"/>
          </a:xfrm>
          <a:prstGeom prst="straightConnector1">
            <a:avLst/>
          </a:prstGeom>
          <a:noFill/>
          <a:ln w="31750" cap="flat" cmpd="sng">
            <a:solidFill>
              <a:schemeClr val="lt1"/>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
        <p:cNvGrpSpPr/>
        <p:nvPr/>
      </p:nvGrpSpPr>
      <p:grpSpPr>
        <a:xfrm>
          <a:off x="0" y="0"/>
          <a:ext cx="0" cy="0"/>
          <a:chOff x="0" y="0"/>
          <a:chExt cx="0" cy="0"/>
        </a:xfrm>
      </p:grpSpPr>
      <p:sp>
        <p:nvSpPr>
          <p:cNvPr id="33" name="Google Shape;33;p27"/>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7"/>
          <p:cNvSpPr txBox="1">
            <a:spLocks noGrp="1"/>
          </p:cNvSpPr>
          <p:nvPr>
            <p:ph type="body" idx="1"/>
          </p:nvPr>
        </p:nvSpPr>
        <p:spPr>
          <a:xfrm>
            <a:off x="684212" y="685800"/>
            <a:ext cx="8534400" cy="3615267"/>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35" name="Google Shape;35;p27"/>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7"/>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7"/>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28"/>
          <p:cNvSpPr txBox="1">
            <a:spLocks noGrp="1"/>
          </p:cNvSpPr>
          <p:nvPr>
            <p:ph type="title"/>
          </p:nvPr>
        </p:nvSpPr>
        <p:spPr>
          <a:xfrm>
            <a:off x="684211" y="2006600"/>
            <a:ext cx="8534401" cy="228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3600"/>
              <a:buFont typeface="Century Gothic" panose="020B0502020202020204"/>
              <a:buNone/>
              <a:defRPr sz="36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8"/>
          <p:cNvSpPr txBox="1">
            <a:spLocks noGrp="1"/>
          </p:cNvSpPr>
          <p:nvPr>
            <p:ph type="body" idx="1"/>
          </p:nvPr>
        </p:nvSpPr>
        <p:spPr>
          <a:xfrm>
            <a:off x="684213" y="4495800"/>
            <a:ext cx="8534400" cy="14986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41" name="Google Shape;41;p28"/>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8"/>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8"/>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29"/>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9"/>
          <p:cNvSpPr txBox="1">
            <a:spLocks noGrp="1"/>
          </p:cNvSpPr>
          <p:nvPr>
            <p:ph type="body" idx="1"/>
          </p:nvPr>
        </p:nvSpPr>
        <p:spPr>
          <a:xfrm>
            <a:off x="684211" y="685800"/>
            <a:ext cx="4937655" cy="3615267"/>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47" name="Google Shape;47;p29"/>
          <p:cNvSpPr txBox="1">
            <a:spLocks noGrp="1"/>
          </p:cNvSpPr>
          <p:nvPr>
            <p:ph type="body" idx="2"/>
          </p:nvPr>
        </p:nvSpPr>
        <p:spPr>
          <a:xfrm>
            <a:off x="5808133" y="685801"/>
            <a:ext cx="4934479" cy="3615266"/>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48" name="Google Shape;48;p29"/>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9"/>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9"/>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30"/>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600"/>
              <a:buFont typeface="Century Gothic" panose="020B0502020202020204"/>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0"/>
          <p:cNvSpPr txBox="1">
            <a:spLocks noGrp="1"/>
          </p:cNvSpPr>
          <p:nvPr>
            <p:ph type="body" idx="1"/>
          </p:nvPr>
        </p:nvSpPr>
        <p:spPr>
          <a:xfrm>
            <a:off x="972080" y="685800"/>
            <a:ext cx="4649787"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2240"/>
              <a:buNone/>
              <a:defRPr sz="2800" b="0">
                <a:solidFill>
                  <a:schemeClr val="lt1"/>
                </a:solidFill>
              </a:defRPr>
            </a:lvl1pPr>
            <a:lvl2pPr marL="914400" lvl="1" indent="-228600" algn="l">
              <a:spcBef>
                <a:spcPts val="600"/>
              </a:spcBef>
              <a:spcAft>
                <a:spcPts val="0"/>
              </a:spcAft>
              <a:buSzPts val="1600"/>
              <a:buNone/>
              <a:defRPr sz="2000" b="1"/>
            </a:lvl2pPr>
            <a:lvl3pPr marL="1371600" lvl="2" indent="-228600" algn="l">
              <a:spcBef>
                <a:spcPts val="600"/>
              </a:spcBef>
              <a:spcAft>
                <a:spcPts val="0"/>
              </a:spcAft>
              <a:buSzPts val="1440"/>
              <a:buNone/>
              <a:defRPr sz="1800" b="1"/>
            </a:lvl3pPr>
            <a:lvl4pPr marL="1828800" lvl="3" indent="-228600" algn="l">
              <a:spcBef>
                <a:spcPts val="600"/>
              </a:spcBef>
              <a:spcAft>
                <a:spcPts val="0"/>
              </a:spcAft>
              <a:buSzPts val="1280"/>
              <a:buNone/>
              <a:defRPr sz="1600" b="1"/>
            </a:lvl4pPr>
            <a:lvl5pPr marL="2286000" lvl="4" indent="-228600" algn="l">
              <a:spcBef>
                <a:spcPts val="600"/>
              </a:spcBef>
              <a:spcAft>
                <a:spcPts val="0"/>
              </a:spcAft>
              <a:buSzPts val="1280"/>
              <a:buNone/>
              <a:defRPr sz="1600" b="1"/>
            </a:lvl5pPr>
            <a:lvl6pPr marL="2743200" lvl="5" indent="-228600" algn="l">
              <a:spcBef>
                <a:spcPts val="600"/>
              </a:spcBef>
              <a:spcAft>
                <a:spcPts val="0"/>
              </a:spcAft>
              <a:buSzPts val="1280"/>
              <a:buNone/>
              <a:defRPr sz="1600" b="1"/>
            </a:lvl6pPr>
            <a:lvl7pPr marL="3200400" lvl="6" indent="-228600" algn="l">
              <a:spcBef>
                <a:spcPts val="600"/>
              </a:spcBef>
              <a:spcAft>
                <a:spcPts val="0"/>
              </a:spcAft>
              <a:buSzPts val="1280"/>
              <a:buNone/>
              <a:defRPr sz="1600" b="1"/>
            </a:lvl7pPr>
            <a:lvl8pPr marL="3657600" lvl="7" indent="-228600" algn="l">
              <a:spcBef>
                <a:spcPts val="600"/>
              </a:spcBef>
              <a:spcAft>
                <a:spcPts val="0"/>
              </a:spcAft>
              <a:buSzPts val="1280"/>
              <a:buNone/>
              <a:defRPr sz="1600" b="1"/>
            </a:lvl8pPr>
            <a:lvl9pPr marL="4114800" lvl="8" indent="-228600" algn="l">
              <a:spcBef>
                <a:spcPts val="600"/>
              </a:spcBef>
              <a:spcAft>
                <a:spcPts val="600"/>
              </a:spcAft>
              <a:buSzPts val="1280"/>
              <a:buNone/>
              <a:defRPr sz="1600" b="1"/>
            </a:lvl9pPr>
          </a:lstStyle>
          <a:p>
            <a:endParaRPr/>
          </a:p>
        </p:txBody>
      </p:sp>
      <p:sp>
        <p:nvSpPr>
          <p:cNvPr id="54" name="Google Shape;54;p30"/>
          <p:cNvSpPr txBox="1">
            <a:spLocks noGrp="1"/>
          </p:cNvSpPr>
          <p:nvPr>
            <p:ph type="body" idx="2"/>
          </p:nvPr>
        </p:nvSpPr>
        <p:spPr>
          <a:xfrm>
            <a:off x="684211" y="1270529"/>
            <a:ext cx="4937655" cy="3030538"/>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55" name="Google Shape;55;p30"/>
          <p:cNvSpPr txBox="1">
            <a:spLocks noGrp="1"/>
          </p:cNvSpPr>
          <p:nvPr>
            <p:ph type="body" idx="3"/>
          </p:nvPr>
        </p:nvSpPr>
        <p:spPr>
          <a:xfrm>
            <a:off x="6079066" y="685800"/>
            <a:ext cx="466513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2240"/>
              <a:buNone/>
              <a:defRPr sz="2800" b="0">
                <a:solidFill>
                  <a:schemeClr val="lt1"/>
                </a:solidFill>
              </a:defRPr>
            </a:lvl1pPr>
            <a:lvl2pPr marL="914400" lvl="1" indent="-228600" algn="l">
              <a:spcBef>
                <a:spcPts val="600"/>
              </a:spcBef>
              <a:spcAft>
                <a:spcPts val="0"/>
              </a:spcAft>
              <a:buSzPts val="1600"/>
              <a:buNone/>
              <a:defRPr sz="2000" b="1"/>
            </a:lvl2pPr>
            <a:lvl3pPr marL="1371600" lvl="2" indent="-228600" algn="l">
              <a:spcBef>
                <a:spcPts val="600"/>
              </a:spcBef>
              <a:spcAft>
                <a:spcPts val="0"/>
              </a:spcAft>
              <a:buSzPts val="1440"/>
              <a:buNone/>
              <a:defRPr sz="1800" b="1"/>
            </a:lvl3pPr>
            <a:lvl4pPr marL="1828800" lvl="3" indent="-228600" algn="l">
              <a:spcBef>
                <a:spcPts val="600"/>
              </a:spcBef>
              <a:spcAft>
                <a:spcPts val="0"/>
              </a:spcAft>
              <a:buSzPts val="1280"/>
              <a:buNone/>
              <a:defRPr sz="1600" b="1"/>
            </a:lvl4pPr>
            <a:lvl5pPr marL="2286000" lvl="4" indent="-228600" algn="l">
              <a:spcBef>
                <a:spcPts val="600"/>
              </a:spcBef>
              <a:spcAft>
                <a:spcPts val="0"/>
              </a:spcAft>
              <a:buSzPts val="1280"/>
              <a:buNone/>
              <a:defRPr sz="1600" b="1"/>
            </a:lvl5pPr>
            <a:lvl6pPr marL="2743200" lvl="5" indent="-228600" algn="l">
              <a:spcBef>
                <a:spcPts val="600"/>
              </a:spcBef>
              <a:spcAft>
                <a:spcPts val="0"/>
              </a:spcAft>
              <a:buSzPts val="1280"/>
              <a:buNone/>
              <a:defRPr sz="1600" b="1"/>
            </a:lvl6pPr>
            <a:lvl7pPr marL="3200400" lvl="6" indent="-228600" algn="l">
              <a:spcBef>
                <a:spcPts val="600"/>
              </a:spcBef>
              <a:spcAft>
                <a:spcPts val="0"/>
              </a:spcAft>
              <a:buSzPts val="1280"/>
              <a:buNone/>
              <a:defRPr sz="1600" b="1"/>
            </a:lvl7pPr>
            <a:lvl8pPr marL="3657600" lvl="7" indent="-228600" algn="l">
              <a:spcBef>
                <a:spcPts val="600"/>
              </a:spcBef>
              <a:spcAft>
                <a:spcPts val="0"/>
              </a:spcAft>
              <a:buSzPts val="1280"/>
              <a:buNone/>
              <a:defRPr sz="1600" b="1"/>
            </a:lvl8pPr>
            <a:lvl9pPr marL="4114800" lvl="8" indent="-228600" algn="l">
              <a:spcBef>
                <a:spcPts val="600"/>
              </a:spcBef>
              <a:spcAft>
                <a:spcPts val="600"/>
              </a:spcAft>
              <a:buSzPts val="1280"/>
              <a:buNone/>
              <a:defRPr sz="1600" b="1"/>
            </a:lvl9pPr>
          </a:lstStyle>
          <a:p>
            <a:endParaRPr/>
          </a:p>
        </p:txBody>
      </p:sp>
      <p:sp>
        <p:nvSpPr>
          <p:cNvPr id="56" name="Google Shape;56;p30"/>
          <p:cNvSpPr txBox="1">
            <a:spLocks noGrp="1"/>
          </p:cNvSpPr>
          <p:nvPr>
            <p:ph type="body" idx="4"/>
          </p:nvPr>
        </p:nvSpPr>
        <p:spPr>
          <a:xfrm>
            <a:off x="5806545" y="1262062"/>
            <a:ext cx="4929188" cy="3030538"/>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57" name="Google Shape;57;p30"/>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0"/>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31"/>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31"/>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1"/>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1"/>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32"/>
          <p:cNvSpPr txBox="1">
            <a:spLocks noGrp="1"/>
          </p:cNvSpPr>
          <p:nvPr>
            <p:ph type="title"/>
          </p:nvPr>
        </p:nvSpPr>
        <p:spPr>
          <a:xfrm>
            <a:off x="7085012" y="685800"/>
            <a:ext cx="3657600"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2400"/>
              <a:buFont typeface="Century Gothic" panose="020B0502020202020204"/>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2"/>
          <p:cNvSpPr txBox="1">
            <a:spLocks noGrp="1"/>
          </p:cNvSpPr>
          <p:nvPr>
            <p:ph type="body" idx="1"/>
          </p:nvPr>
        </p:nvSpPr>
        <p:spPr>
          <a:xfrm>
            <a:off x="684212" y="685800"/>
            <a:ext cx="5943601" cy="5308600"/>
          </a:xfrm>
          <a:prstGeom prst="rect">
            <a:avLst/>
          </a:prstGeom>
          <a:noFill/>
          <a:ln>
            <a:noFill/>
          </a:ln>
        </p:spPr>
        <p:txBody>
          <a:bodyPr spcFirstLastPara="1" wrap="square" lIns="91425" tIns="45700" rIns="91425" bIns="45700" anchor="ctr"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68" name="Google Shape;68;p32"/>
          <p:cNvSpPr txBox="1">
            <a:spLocks noGrp="1"/>
          </p:cNvSpPr>
          <p:nvPr>
            <p:ph type="body" idx="2"/>
          </p:nvPr>
        </p:nvSpPr>
        <p:spPr>
          <a:xfrm>
            <a:off x="7085012" y="2209799"/>
            <a:ext cx="3657600" cy="2091267"/>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280"/>
              <a:buNone/>
              <a:defRPr sz="1600"/>
            </a:lvl1pPr>
            <a:lvl2pPr marL="914400" lvl="1" indent="-228600" algn="l">
              <a:spcBef>
                <a:spcPts val="600"/>
              </a:spcBef>
              <a:spcAft>
                <a:spcPts val="0"/>
              </a:spcAft>
              <a:buSzPts val="960"/>
              <a:buNone/>
              <a:defRPr sz="1200"/>
            </a:lvl2pPr>
            <a:lvl3pPr marL="1371600" lvl="2" indent="-228600" algn="l">
              <a:spcBef>
                <a:spcPts val="600"/>
              </a:spcBef>
              <a:spcAft>
                <a:spcPts val="0"/>
              </a:spcAft>
              <a:buSzPts val="800"/>
              <a:buNone/>
              <a:defRPr sz="1000"/>
            </a:lvl3pPr>
            <a:lvl4pPr marL="1828800" lvl="3" indent="-228600" algn="l">
              <a:spcBef>
                <a:spcPts val="600"/>
              </a:spcBef>
              <a:spcAft>
                <a:spcPts val="0"/>
              </a:spcAft>
              <a:buSzPts val="720"/>
              <a:buNone/>
              <a:defRPr sz="900"/>
            </a:lvl4pPr>
            <a:lvl5pPr marL="2286000" lvl="4" indent="-228600" algn="l">
              <a:spcBef>
                <a:spcPts val="600"/>
              </a:spcBef>
              <a:spcAft>
                <a:spcPts val="0"/>
              </a:spcAft>
              <a:buSzPts val="720"/>
              <a:buNone/>
              <a:defRPr sz="900"/>
            </a:lvl5pPr>
            <a:lvl6pPr marL="2743200" lvl="5" indent="-228600" algn="l">
              <a:spcBef>
                <a:spcPts val="600"/>
              </a:spcBef>
              <a:spcAft>
                <a:spcPts val="0"/>
              </a:spcAft>
              <a:buSzPts val="720"/>
              <a:buNone/>
              <a:defRPr sz="900"/>
            </a:lvl6pPr>
            <a:lvl7pPr marL="3200400" lvl="6" indent="-228600" algn="l">
              <a:spcBef>
                <a:spcPts val="600"/>
              </a:spcBef>
              <a:spcAft>
                <a:spcPts val="0"/>
              </a:spcAft>
              <a:buSzPts val="720"/>
              <a:buNone/>
              <a:defRPr sz="900"/>
            </a:lvl7pPr>
            <a:lvl8pPr marL="3657600" lvl="7" indent="-228600" algn="l">
              <a:spcBef>
                <a:spcPts val="600"/>
              </a:spcBef>
              <a:spcAft>
                <a:spcPts val="0"/>
              </a:spcAft>
              <a:buSzPts val="720"/>
              <a:buNone/>
              <a:defRPr sz="900"/>
            </a:lvl8pPr>
            <a:lvl9pPr marL="4114800" lvl="8" indent="-228600" algn="l">
              <a:spcBef>
                <a:spcPts val="600"/>
              </a:spcBef>
              <a:spcAft>
                <a:spcPts val="600"/>
              </a:spcAft>
              <a:buSzPts val="720"/>
              <a:buNone/>
              <a:defRPr sz="900"/>
            </a:lvl9pPr>
          </a:lstStyle>
          <a:p>
            <a:endParaRPr/>
          </a:p>
        </p:txBody>
      </p:sp>
      <p:sp>
        <p:nvSpPr>
          <p:cNvPr id="69" name="Google Shape;69;p32"/>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2"/>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2"/>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33"/>
          <p:cNvSpPr txBox="1">
            <a:spLocks noGrp="1"/>
          </p:cNvSpPr>
          <p:nvPr>
            <p:ph type="title"/>
          </p:nvPr>
        </p:nvSpPr>
        <p:spPr>
          <a:xfrm>
            <a:off x="4722812" y="1447800"/>
            <a:ext cx="6019800"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2800"/>
              <a:buFont typeface="Century Gothic" panose="020B0502020202020204"/>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3"/>
          <p:cNvSpPr>
            <a:spLocks noGrp="1"/>
          </p:cNvSpPr>
          <p:nvPr>
            <p:ph type="pic" idx="2"/>
          </p:nvPr>
        </p:nvSpPr>
        <p:spPr>
          <a:xfrm>
            <a:off x="989012" y="914400"/>
            <a:ext cx="3280974" cy="45720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sp>
      <p:sp>
        <p:nvSpPr>
          <p:cNvPr id="75" name="Google Shape;75;p33"/>
          <p:cNvSpPr txBox="1">
            <a:spLocks noGrp="1"/>
          </p:cNvSpPr>
          <p:nvPr>
            <p:ph type="body" idx="1"/>
          </p:nvPr>
        </p:nvSpPr>
        <p:spPr>
          <a:xfrm>
            <a:off x="4722812" y="2777066"/>
            <a:ext cx="6021388" cy="2048933"/>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lvl1pPr>
            <a:lvl2pPr marL="914400" lvl="1" indent="-228600" algn="l">
              <a:spcBef>
                <a:spcPts val="600"/>
              </a:spcBef>
              <a:spcAft>
                <a:spcPts val="0"/>
              </a:spcAft>
              <a:buSzPts val="960"/>
              <a:buNone/>
              <a:defRPr sz="1200"/>
            </a:lvl2pPr>
            <a:lvl3pPr marL="1371600" lvl="2" indent="-228600" algn="l">
              <a:spcBef>
                <a:spcPts val="600"/>
              </a:spcBef>
              <a:spcAft>
                <a:spcPts val="0"/>
              </a:spcAft>
              <a:buSzPts val="800"/>
              <a:buNone/>
              <a:defRPr sz="1000"/>
            </a:lvl3pPr>
            <a:lvl4pPr marL="1828800" lvl="3" indent="-228600" algn="l">
              <a:spcBef>
                <a:spcPts val="600"/>
              </a:spcBef>
              <a:spcAft>
                <a:spcPts val="0"/>
              </a:spcAft>
              <a:buSzPts val="720"/>
              <a:buNone/>
              <a:defRPr sz="900"/>
            </a:lvl4pPr>
            <a:lvl5pPr marL="2286000" lvl="4" indent="-228600" algn="l">
              <a:spcBef>
                <a:spcPts val="600"/>
              </a:spcBef>
              <a:spcAft>
                <a:spcPts val="0"/>
              </a:spcAft>
              <a:buSzPts val="720"/>
              <a:buNone/>
              <a:defRPr sz="900"/>
            </a:lvl5pPr>
            <a:lvl6pPr marL="2743200" lvl="5" indent="-228600" algn="l">
              <a:spcBef>
                <a:spcPts val="600"/>
              </a:spcBef>
              <a:spcAft>
                <a:spcPts val="0"/>
              </a:spcAft>
              <a:buSzPts val="720"/>
              <a:buNone/>
              <a:defRPr sz="900"/>
            </a:lvl6pPr>
            <a:lvl7pPr marL="3200400" lvl="6" indent="-228600" algn="l">
              <a:spcBef>
                <a:spcPts val="600"/>
              </a:spcBef>
              <a:spcAft>
                <a:spcPts val="0"/>
              </a:spcAft>
              <a:buSzPts val="720"/>
              <a:buNone/>
              <a:defRPr sz="900"/>
            </a:lvl7pPr>
            <a:lvl8pPr marL="3657600" lvl="7" indent="-228600" algn="l">
              <a:spcBef>
                <a:spcPts val="600"/>
              </a:spcBef>
              <a:spcAft>
                <a:spcPts val="0"/>
              </a:spcAft>
              <a:buSzPts val="720"/>
              <a:buNone/>
              <a:defRPr sz="900"/>
            </a:lvl8pPr>
            <a:lvl9pPr marL="4114800" lvl="8" indent="-228600" algn="l">
              <a:spcBef>
                <a:spcPts val="600"/>
              </a:spcBef>
              <a:spcAft>
                <a:spcPts val="600"/>
              </a:spcAft>
              <a:buSzPts val="720"/>
              <a:buNone/>
              <a:defRPr sz="900"/>
            </a:lvl9pPr>
          </a:lstStyle>
          <a:p>
            <a:endParaRPr/>
          </a:p>
        </p:txBody>
      </p:sp>
      <p:sp>
        <p:nvSpPr>
          <p:cNvPr id="76" name="Google Shape;76;p33"/>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3"/>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9"/>
        <p:cNvGrpSpPr/>
        <p:nvPr/>
      </p:nvGrpSpPr>
      <p:grpSpPr>
        <a:xfrm>
          <a:off x="0" y="0"/>
          <a:ext cx="0" cy="0"/>
          <a:chOff x="0" y="0"/>
          <a:chExt cx="0" cy="0"/>
        </a:xfrm>
      </p:grpSpPr>
      <p:sp>
        <p:nvSpPr>
          <p:cNvPr id="80" name="Google Shape;80;p34"/>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34"/>
          <p:cNvSpPr>
            <a:spLocks noGrp="1"/>
          </p:cNvSpPr>
          <p:nvPr>
            <p:ph type="pic" idx="2"/>
          </p:nvPr>
        </p:nvSpPr>
        <p:spPr>
          <a:xfrm>
            <a:off x="685800" y="533400"/>
            <a:ext cx="10818812" cy="3124200"/>
          </a:xfrm>
          <a:prstGeom prst="snip2DiagRect">
            <a:avLst>
              <a:gd name="adj1" fmla="val 10815"/>
              <a:gd name="adj2" fmla="val 0"/>
            </a:avLst>
          </a:prstGeom>
          <a:noFill/>
          <a:ln w="15875" cap="flat" cmpd="sng">
            <a:solidFill>
              <a:schemeClr val="lt1">
                <a:alpha val="40000"/>
              </a:schemeClr>
            </a:solidFill>
            <a:prstDash val="solid"/>
            <a:round/>
            <a:headEnd type="none" w="sm" len="sm"/>
            <a:tailEnd type="none" w="sm" len="sm"/>
          </a:ln>
        </p:spPr>
      </p:sp>
      <p:sp>
        <p:nvSpPr>
          <p:cNvPr id="82" name="Google Shape;82;p34"/>
          <p:cNvSpPr txBox="1">
            <a:spLocks noGrp="1"/>
          </p:cNvSpPr>
          <p:nvPr>
            <p:ph type="body" idx="1"/>
          </p:nvPr>
        </p:nvSpPr>
        <p:spPr>
          <a:xfrm>
            <a:off x="914402" y="3843867"/>
            <a:ext cx="8304210" cy="457200"/>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280"/>
              <a:buFont typeface="Century Gothic" panose="020B0502020202020204"/>
              <a:buNone/>
              <a:defRPr sz="1600"/>
            </a:lvl1pPr>
            <a:lvl2pPr marL="914400" lvl="1" indent="-228600" algn="l">
              <a:spcBef>
                <a:spcPts val="600"/>
              </a:spcBef>
              <a:spcAft>
                <a:spcPts val="0"/>
              </a:spcAft>
              <a:buSzPts val="1440"/>
              <a:buFont typeface="Century Gothic" panose="020B0502020202020204"/>
              <a:buNone/>
              <a:defRPr/>
            </a:lvl2pPr>
            <a:lvl3pPr marL="1371600" lvl="2" indent="-228600" algn="l">
              <a:spcBef>
                <a:spcPts val="600"/>
              </a:spcBef>
              <a:spcAft>
                <a:spcPts val="0"/>
              </a:spcAft>
              <a:buSzPts val="1280"/>
              <a:buFont typeface="Century Gothic" panose="020B0502020202020204"/>
              <a:buNone/>
              <a:defRPr/>
            </a:lvl3pPr>
            <a:lvl4pPr marL="1828800" lvl="3" indent="-228600" algn="l">
              <a:spcBef>
                <a:spcPts val="600"/>
              </a:spcBef>
              <a:spcAft>
                <a:spcPts val="0"/>
              </a:spcAft>
              <a:buSzPts val="1120"/>
              <a:buFont typeface="Century Gothic" panose="020B0502020202020204"/>
              <a:buNone/>
              <a:defRPr/>
            </a:lvl4pPr>
            <a:lvl5pPr marL="2286000" lvl="4" indent="-228600" algn="l">
              <a:spcBef>
                <a:spcPts val="600"/>
              </a:spcBef>
              <a:spcAft>
                <a:spcPts val="0"/>
              </a:spcAft>
              <a:buSzPts val="1120"/>
              <a:buFont typeface="Century Gothic" panose="020B0502020202020204"/>
              <a:buNone/>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83" name="Google Shape;83;p34"/>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4"/>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4"/>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6"/>
        <p:cNvGrpSpPr/>
        <p:nvPr/>
      </p:nvGrpSpPr>
      <p:grpSpPr>
        <a:xfrm>
          <a:off x="0" y="0"/>
          <a:ext cx="0" cy="0"/>
          <a:chOff x="0" y="0"/>
          <a:chExt cx="0" cy="0"/>
        </a:xfrm>
      </p:grpSpPr>
      <p:sp>
        <p:nvSpPr>
          <p:cNvPr id="87" name="Google Shape;87;p35"/>
          <p:cNvSpPr txBox="1">
            <a:spLocks noGrp="1"/>
          </p:cNvSpPr>
          <p:nvPr>
            <p:ph type="title"/>
          </p:nvPr>
        </p:nvSpPr>
        <p:spPr>
          <a:xfrm>
            <a:off x="684213" y="685800"/>
            <a:ext cx="10058400"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200"/>
              <a:buFont typeface="Century Gothic" panose="020B0502020202020204"/>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35"/>
          <p:cNvSpPr txBox="1">
            <a:spLocks noGrp="1"/>
          </p:cNvSpPr>
          <p:nvPr>
            <p:ph type="body" idx="1"/>
          </p:nvPr>
        </p:nvSpPr>
        <p:spPr>
          <a:xfrm>
            <a:off x="684212" y="4114800"/>
            <a:ext cx="8535988" cy="1879600"/>
          </a:xfrm>
          <a:prstGeom prst="rect">
            <a:avLst/>
          </a:prstGeom>
          <a:noFill/>
          <a:ln>
            <a:noFill/>
          </a:ln>
        </p:spPr>
        <p:txBody>
          <a:bodyPr spcFirstLastPara="1" wrap="square" lIns="91425" tIns="45700" rIns="91425" bIns="45700" anchor="ctr" anchorCtr="0">
            <a:normAutofit/>
          </a:bodyPr>
          <a:lstStyle>
            <a:lvl1pPr marL="457200" lvl="0" indent="-228600" algn="l">
              <a:spcBef>
                <a:spcPts val="400"/>
              </a:spcBef>
              <a:spcAft>
                <a:spcPts val="0"/>
              </a:spcAft>
              <a:buSzPts val="1600"/>
              <a:buNone/>
              <a:defRPr sz="20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89" name="Google Shape;89;p35"/>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5"/>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5"/>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92"/>
        <p:cNvGrpSpPr/>
        <p:nvPr/>
      </p:nvGrpSpPr>
      <p:grpSpPr>
        <a:xfrm>
          <a:off x="0" y="0"/>
          <a:ext cx="0" cy="0"/>
          <a:chOff x="0" y="0"/>
          <a:chExt cx="0" cy="0"/>
        </a:xfrm>
      </p:grpSpPr>
      <p:sp>
        <p:nvSpPr>
          <p:cNvPr id="93" name="Google Shape;93;p36"/>
          <p:cNvSpPr txBox="1">
            <a:spLocks noGrp="1"/>
          </p:cNvSpPr>
          <p:nvPr>
            <p:ph type="title"/>
          </p:nvPr>
        </p:nvSpPr>
        <p:spPr>
          <a:xfrm>
            <a:off x="1141411" y="685800"/>
            <a:ext cx="9144001"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200"/>
              <a:buFont typeface="Century Gothic" panose="020B0502020202020204"/>
              <a:buNone/>
              <a:defRPr sz="3200" b="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6"/>
          <p:cNvSpPr txBox="1">
            <a:spLocks noGrp="1"/>
          </p:cNvSpPr>
          <p:nvPr>
            <p:ph type="body" idx="1"/>
          </p:nvPr>
        </p:nvSpPr>
        <p:spPr>
          <a:xfrm>
            <a:off x="1446212" y="3429000"/>
            <a:ext cx="8534400" cy="381000"/>
          </a:xfrm>
          <a:prstGeom prst="rect">
            <a:avLst/>
          </a:prstGeom>
          <a:noFill/>
          <a:ln>
            <a:noFill/>
          </a:ln>
        </p:spPr>
        <p:txBody>
          <a:bodyPr spcFirstLastPara="1" wrap="square" lIns="91425" tIns="45700" rIns="91425" bIns="45700" anchor="ctr" anchorCtr="0">
            <a:normAutofit/>
          </a:bodyPr>
          <a:lstStyle>
            <a:lvl1pPr marL="457200" lvl="0" indent="-228600" algn="l">
              <a:spcBef>
                <a:spcPts val="400"/>
              </a:spcBef>
              <a:spcAft>
                <a:spcPts val="0"/>
              </a:spcAft>
              <a:buSzPts val="1600"/>
              <a:buFont typeface="Century Gothic" panose="020B0502020202020204"/>
              <a:buNone/>
              <a:defRPr/>
            </a:lvl1pPr>
            <a:lvl2pPr marL="914400" lvl="1" indent="-228600" algn="l">
              <a:spcBef>
                <a:spcPts val="600"/>
              </a:spcBef>
              <a:spcAft>
                <a:spcPts val="0"/>
              </a:spcAft>
              <a:buSzPts val="1440"/>
              <a:buFont typeface="Century Gothic" panose="020B0502020202020204"/>
              <a:buNone/>
              <a:defRPr/>
            </a:lvl2pPr>
            <a:lvl3pPr marL="1371600" lvl="2" indent="-228600" algn="l">
              <a:spcBef>
                <a:spcPts val="600"/>
              </a:spcBef>
              <a:spcAft>
                <a:spcPts val="0"/>
              </a:spcAft>
              <a:buSzPts val="1280"/>
              <a:buFont typeface="Century Gothic" panose="020B0502020202020204"/>
              <a:buNone/>
              <a:defRPr/>
            </a:lvl3pPr>
            <a:lvl4pPr marL="1828800" lvl="3" indent="-228600" algn="l">
              <a:spcBef>
                <a:spcPts val="600"/>
              </a:spcBef>
              <a:spcAft>
                <a:spcPts val="0"/>
              </a:spcAft>
              <a:buSzPts val="1120"/>
              <a:buFont typeface="Century Gothic" panose="020B0502020202020204"/>
              <a:buNone/>
              <a:defRPr/>
            </a:lvl4pPr>
            <a:lvl5pPr marL="2286000" lvl="4" indent="-228600" algn="l">
              <a:spcBef>
                <a:spcPts val="600"/>
              </a:spcBef>
              <a:spcAft>
                <a:spcPts val="0"/>
              </a:spcAft>
              <a:buSzPts val="1120"/>
              <a:buFont typeface="Century Gothic" panose="020B0502020202020204"/>
              <a:buNone/>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95" name="Google Shape;95;p36"/>
          <p:cNvSpPr txBox="1">
            <a:spLocks noGrp="1"/>
          </p:cNvSpPr>
          <p:nvPr>
            <p:ph type="body" idx="2"/>
          </p:nvPr>
        </p:nvSpPr>
        <p:spPr>
          <a:xfrm>
            <a:off x="684213" y="4301067"/>
            <a:ext cx="8534400" cy="1684865"/>
          </a:xfrm>
          <a:prstGeom prst="rect">
            <a:avLst/>
          </a:prstGeom>
          <a:noFill/>
          <a:ln>
            <a:noFill/>
          </a:ln>
        </p:spPr>
        <p:txBody>
          <a:bodyPr spcFirstLastPara="1" wrap="square" lIns="91425" tIns="45700" rIns="91425" bIns="45700" anchor="ctr" anchorCtr="0">
            <a:normAutofit/>
          </a:bodyPr>
          <a:lstStyle>
            <a:lvl1pPr marL="457200" lvl="0" indent="-228600" algn="l">
              <a:spcBef>
                <a:spcPts val="400"/>
              </a:spcBef>
              <a:spcAft>
                <a:spcPts val="0"/>
              </a:spcAft>
              <a:buSzPts val="1600"/>
              <a:buNone/>
              <a:defRPr sz="20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96" name="Google Shape;96;p36"/>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36"/>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6"/>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
        <p:nvSpPr>
          <p:cNvPr id="99" name="Google Shape;99;p36"/>
          <p:cNvSpPr txBox="1"/>
          <p:nvPr/>
        </p:nvSpPr>
        <p:spPr>
          <a:xfrm>
            <a:off x="531812" y="812222"/>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ru-RU" sz="8000">
                <a:solidFill>
                  <a:schemeClr val="lt1"/>
                </a:solidFill>
                <a:latin typeface="Century Gothic" panose="020B0502020202020204"/>
                <a:ea typeface="Century Gothic" panose="020B0502020202020204"/>
                <a:cs typeface="Century Gothic" panose="020B0502020202020204"/>
                <a:sym typeface="Century Gothic" panose="020B0502020202020204"/>
              </a:rPr>
              <a:t>“</a:t>
            </a:r>
          </a:p>
        </p:txBody>
      </p:sp>
      <p:sp>
        <p:nvSpPr>
          <p:cNvPr id="100" name="Google Shape;100;p36"/>
          <p:cNvSpPr txBox="1"/>
          <p:nvPr/>
        </p:nvSpPr>
        <p:spPr>
          <a:xfrm>
            <a:off x="10285412" y="276860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ru-RU" sz="8000">
                <a:solidFill>
                  <a:schemeClr val="lt1"/>
                </a:solidFill>
                <a:latin typeface="Century Gothic" panose="020B0502020202020204"/>
                <a:ea typeface="Century Gothic" panose="020B0502020202020204"/>
                <a:cs typeface="Century Gothic" panose="020B0502020202020204"/>
                <a:sym typeface="Century Gothic" panose="020B0502020202020204"/>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1"/>
        <p:cNvGrpSpPr/>
        <p:nvPr/>
      </p:nvGrpSpPr>
      <p:grpSpPr>
        <a:xfrm>
          <a:off x="0" y="0"/>
          <a:ext cx="0" cy="0"/>
          <a:chOff x="0" y="0"/>
          <a:chExt cx="0" cy="0"/>
        </a:xfrm>
      </p:grpSpPr>
      <p:sp>
        <p:nvSpPr>
          <p:cNvPr id="102" name="Google Shape;102;p37"/>
          <p:cNvSpPr txBox="1">
            <a:spLocks noGrp="1"/>
          </p:cNvSpPr>
          <p:nvPr>
            <p:ph type="title"/>
          </p:nvPr>
        </p:nvSpPr>
        <p:spPr>
          <a:xfrm>
            <a:off x="684212" y="3429000"/>
            <a:ext cx="8534400" cy="1697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3200"/>
              <a:buFont typeface="Century Gothic" panose="020B0502020202020204"/>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37"/>
          <p:cNvSpPr txBox="1">
            <a:spLocks noGrp="1"/>
          </p:cNvSpPr>
          <p:nvPr>
            <p:ph type="body" idx="1"/>
          </p:nvPr>
        </p:nvSpPr>
        <p:spPr>
          <a:xfrm>
            <a:off x="684211" y="5132981"/>
            <a:ext cx="8535990"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1600"/>
              <a:buNone/>
              <a:defRPr sz="20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04" name="Google Shape;104;p37"/>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7"/>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37"/>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07"/>
        <p:cNvGrpSpPr/>
        <p:nvPr/>
      </p:nvGrpSpPr>
      <p:grpSpPr>
        <a:xfrm>
          <a:off x="0" y="0"/>
          <a:ext cx="0" cy="0"/>
          <a:chOff x="0" y="0"/>
          <a:chExt cx="0" cy="0"/>
        </a:xfrm>
      </p:grpSpPr>
      <p:sp>
        <p:nvSpPr>
          <p:cNvPr id="108" name="Google Shape;108;p38"/>
          <p:cNvSpPr txBox="1">
            <a:spLocks noGrp="1"/>
          </p:cNvSpPr>
          <p:nvPr>
            <p:ph type="title"/>
          </p:nvPr>
        </p:nvSpPr>
        <p:spPr>
          <a:xfrm>
            <a:off x="1141413" y="685800"/>
            <a:ext cx="9144000"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200"/>
              <a:buFont typeface="Century Gothic" panose="020B0502020202020204"/>
              <a:buNone/>
              <a:defRPr sz="3200" b="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8"/>
          <p:cNvSpPr txBox="1">
            <a:spLocks noGrp="1"/>
          </p:cNvSpPr>
          <p:nvPr>
            <p:ph type="body" idx="1"/>
          </p:nvPr>
        </p:nvSpPr>
        <p:spPr>
          <a:xfrm>
            <a:off x="684212" y="3928534"/>
            <a:ext cx="8534401" cy="1049866"/>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920"/>
              <a:buNone/>
              <a:defRPr sz="2400" b="0" cap="none">
                <a:solidFill>
                  <a:schemeClr val="lt1"/>
                </a:solidFill>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10" name="Google Shape;110;p38"/>
          <p:cNvSpPr txBox="1">
            <a:spLocks noGrp="1"/>
          </p:cNvSpPr>
          <p:nvPr>
            <p:ph type="body" idx="2"/>
          </p:nvPr>
        </p:nvSpPr>
        <p:spPr>
          <a:xfrm>
            <a:off x="684211" y="4978400"/>
            <a:ext cx="8534401" cy="10160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11" name="Google Shape;111;p38"/>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8"/>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8"/>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
        <p:nvSpPr>
          <p:cNvPr id="114" name="Google Shape;114;p38"/>
          <p:cNvSpPr txBox="1"/>
          <p:nvPr/>
        </p:nvSpPr>
        <p:spPr>
          <a:xfrm>
            <a:off x="531812" y="812222"/>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ru-RU" sz="8000">
                <a:solidFill>
                  <a:schemeClr val="lt1"/>
                </a:solidFill>
                <a:latin typeface="Century Gothic" panose="020B0502020202020204"/>
                <a:ea typeface="Century Gothic" panose="020B0502020202020204"/>
                <a:cs typeface="Century Gothic" panose="020B0502020202020204"/>
                <a:sym typeface="Century Gothic" panose="020B0502020202020204"/>
              </a:rPr>
              <a:t>“</a:t>
            </a:r>
          </a:p>
        </p:txBody>
      </p:sp>
      <p:sp>
        <p:nvSpPr>
          <p:cNvPr id="115" name="Google Shape;115;p38"/>
          <p:cNvSpPr txBox="1"/>
          <p:nvPr/>
        </p:nvSpPr>
        <p:spPr>
          <a:xfrm>
            <a:off x="10285412" y="276860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ru-RU" sz="8000">
                <a:solidFill>
                  <a:schemeClr val="lt1"/>
                </a:solidFill>
                <a:latin typeface="Century Gothic" panose="020B0502020202020204"/>
                <a:ea typeface="Century Gothic" panose="020B0502020202020204"/>
                <a:cs typeface="Century Gothic" panose="020B0502020202020204"/>
                <a:sym typeface="Century Gothic" panose="020B0502020202020204"/>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16"/>
        <p:cNvGrpSpPr/>
        <p:nvPr/>
      </p:nvGrpSpPr>
      <p:grpSpPr>
        <a:xfrm>
          <a:off x="0" y="0"/>
          <a:ext cx="0" cy="0"/>
          <a:chOff x="0" y="0"/>
          <a:chExt cx="0" cy="0"/>
        </a:xfrm>
      </p:grpSpPr>
      <p:sp>
        <p:nvSpPr>
          <p:cNvPr id="117" name="Google Shape;117;p39"/>
          <p:cNvSpPr txBox="1">
            <a:spLocks noGrp="1"/>
          </p:cNvSpPr>
          <p:nvPr>
            <p:ph type="title"/>
          </p:nvPr>
        </p:nvSpPr>
        <p:spPr>
          <a:xfrm>
            <a:off x="684213" y="685800"/>
            <a:ext cx="10058400"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600"/>
              <a:buFont typeface="Century Gothic" panose="020B0502020202020204"/>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9"/>
          <p:cNvSpPr txBox="1">
            <a:spLocks noGrp="1"/>
          </p:cNvSpPr>
          <p:nvPr>
            <p:ph type="body" idx="1"/>
          </p:nvPr>
        </p:nvSpPr>
        <p:spPr>
          <a:xfrm>
            <a:off x="684212" y="3928534"/>
            <a:ext cx="8534400" cy="838200"/>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920"/>
              <a:buNone/>
              <a:defRPr sz="2400" b="0" cap="none">
                <a:solidFill>
                  <a:schemeClr val="lt1"/>
                </a:solidFill>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19" name="Google Shape;119;p39"/>
          <p:cNvSpPr txBox="1">
            <a:spLocks noGrp="1"/>
          </p:cNvSpPr>
          <p:nvPr>
            <p:ph type="body" idx="2"/>
          </p:nvPr>
        </p:nvSpPr>
        <p:spPr>
          <a:xfrm>
            <a:off x="684211" y="4766732"/>
            <a:ext cx="8534401" cy="12276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440"/>
              <a:buNone/>
              <a:defRPr sz="1800">
                <a:solidFill>
                  <a:srgbClr val="0F486F"/>
                </a:solidFill>
              </a:defRPr>
            </a:lvl1pPr>
            <a:lvl2pPr marL="914400" lvl="1" indent="-228600" algn="l">
              <a:spcBef>
                <a:spcPts val="600"/>
              </a:spcBef>
              <a:spcAft>
                <a:spcPts val="0"/>
              </a:spcAft>
              <a:buSzPts val="1440"/>
              <a:buNone/>
              <a:defRPr sz="1800">
                <a:solidFill>
                  <a:schemeClr val="lt1"/>
                </a:solidFill>
              </a:defRPr>
            </a:lvl2pPr>
            <a:lvl3pPr marL="1371600" lvl="2" indent="-228600" algn="l">
              <a:spcBef>
                <a:spcPts val="600"/>
              </a:spcBef>
              <a:spcAft>
                <a:spcPts val="0"/>
              </a:spcAft>
              <a:buSzPts val="1280"/>
              <a:buNone/>
              <a:defRPr sz="1600">
                <a:solidFill>
                  <a:schemeClr val="lt1"/>
                </a:solidFill>
              </a:defRPr>
            </a:lvl3pPr>
            <a:lvl4pPr marL="1828800" lvl="3" indent="-228600" algn="l">
              <a:spcBef>
                <a:spcPts val="600"/>
              </a:spcBef>
              <a:spcAft>
                <a:spcPts val="0"/>
              </a:spcAft>
              <a:buSzPts val="1120"/>
              <a:buNone/>
              <a:defRPr sz="1400">
                <a:solidFill>
                  <a:schemeClr val="lt1"/>
                </a:solidFill>
              </a:defRPr>
            </a:lvl4pPr>
            <a:lvl5pPr marL="2286000" lvl="4" indent="-228600" algn="l">
              <a:spcBef>
                <a:spcPts val="600"/>
              </a:spcBef>
              <a:spcAft>
                <a:spcPts val="0"/>
              </a:spcAft>
              <a:buSzPts val="1120"/>
              <a:buNone/>
              <a:defRPr sz="1400">
                <a:solidFill>
                  <a:schemeClr val="lt1"/>
                </a:solidFill>
              </a:defRPr>
            </a:lvl5pPr>
            <a:lvl6pPr marL="2743200" lvl="5" indent="-228600" algn="l">
              <a:spcBef>
                <a:spcPts val="600"/>
              </a:spcBef>
              <a:spcAft>
                <a:spcPts val="0"/>
              </a:spcAft>
              <a:buSzPts val="1120"/>
              <a:buNone/>
              <a:defRPr sz="1400">
                <a:solidFill>
                  <a:schemeClr val="lt1"/>
                </a:solidFill>
              </a:defRPr>
            </a:lvl6pPr>
            <a:lvl7pPr marL="3200400" lvl="6" indent="-228600" algn="l">
              <a:spcBef>
                <a:spcPts val="600"/>
              </a:spcBef>
              <a:spcAft>
                <a:spcPts val="0"/>
              </a:spcAft>
              <a:buSzPts val="1120"/>
              <a:buNone/>
              <a:defRPr sz="1400">
                <a:solidFill>
                  <a:schemeClr val="lt1"/>
                </a:solidFill>
              </a:defRPr>
            </a:lvl7pPr>
            <a:lvl8pPr marL="3657600" lvl="7" indent="-228600" algn="l">
              <a:spcBef>
                <a:spcPts val="600"/>
              </a:spcBef>
              <a:spcAft>
                <a:spcPts val="0"/>
              </a:spcAft>
              <a:buSzPts val="1120"/>
              <a:buNone/>
              <a:defRPr sz="1400">
                <a:solidFill>
                  <a:schemeClr val="lt1"/>
                </a:solidFill>
              </a:defRPr>
            </a:lvl8pPr>
            <a:lvl9pPr marL="4114800" lvl="8" indent="-228600" algn="l">
              <a:spcBef>
                <a:spcPts val="600"/>
              </a:spcBef>
              <a:spcAft>
                <a:spcPts val="600"/>
              </a:spcAft>
              <a:buSzPts val="1120"/>
              <a:buNone/>
              <a:defRPr sz="1400">
                <a:solidFill>
                  <a:schemeClr val="lt1"/>
                </a:solidFill>
              </a:defRPr>
            </a:lvl9pPr>
          </a:lstStyle>
          <a:p>
            <a:endParaRPr/>
          </a:p>
        </p:txBody>
      </p:sp>
      <p:sp>
        <p:nvSpPr>
          <p:cNvPr id="120" name="Google Shape;120;p39"/>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39"/>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9"/>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3"/>
        <p:cNvGrpSpPr/>
        <p:nvPr/>
      </p:nvGrpSpPr>
      <p:grpSpPr>
        <a:xfrm>
          <a:off x="0" y="0"/>
          <a:ext cx="0" cy="0"/>
          <a:chOff x="0" y="0"/>
          <a:chExt cx="0" cy="0"/>
        </a:xfrm>
      </p:grpSpPr>
      <p:sp>
        <p:nvSpPr>
          <p:cNvPr id="124" name="Google Shape;124;p40"/>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3600"/>
              <a:buFont typeface="Century Gothic" panose="020B0502020202020204"/>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40"/>
          <p:cNvSpPr txBox="1">
            <a:spLocks noGrp="1"/>
          </p:cNvSpPr>
          <p:nvPr>
            <p:ph type="body" idx="1"/>
          </p:nvPr>
        </p:nvSpPr>
        <p:spPr>
          <a:xfrm rot="5400000">
            <a:off x="3143778" y="-1773766"/>
            <a:ext cx="3615267" cy="8534400"/>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26" name="Google Shape;126;p40"/>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0"/>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40"/>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9"/>
        <p:cNvGrpSpPr/>
        <p:nvPr/>
      </p:nvGrpSpPr>
      <p:grpSpPr>
        <a:xfrm>
          <a:off x="0" y="0"/>
          <a:ext cx="0" cy="0"/>
          <a:chOff x="0" y="0"/>
          <a:chExt cx="0" cy="0"/>
        </a:xfrm>
      </p:grpSpPr>
      <p:sp>
        <p:nvSpPr>
          <p:cNvPr id="130" name="Google Shape;130;p41"/>
          <p:cNvSpPr txBox="1">
            <a:spLocks noGrp="1"/>
          </p:cNvSpPr>
          <p:nvPr>
            <p:ph type="title"/>
          </p:nvPr>
        </p:nvSpPr>
        <p:spPr>
          <a:xfrm rot="5400000">
            <a:off x="7427912" y="1943100"/>
            <a:ext cx="45720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1"/>
          <p:cNvSpPr txBox="1">
            <a:spLocks noGrp="1"/>
          </p:cNvSpPr>
          <p:nvPr>
            <p:ph type="body" idx="1"/>
          </p:nvPr>
        </p:nvSpPr>
        <p:spPr>
          <a:xfrm rot="5400000">
            <a:off x="1943100" y="-571500"/>
            <a:ext cx="5308600" cy="7823200"/>
          </a:xfrm>
          <a:prstGeom prst="rect">
            <a:avLst/>
          </a:prstGeom>
          <a:noFill/>
          <a:ln>
            <a:noFill/>
          </a:ln>
        </p:spPr>
        <p:txBody>
          <a:bodyPr spcFirstLastPara="1" wrap="square" lIns="91425" tIns="45700" rIns="91425" bIns="45700" anchor="t" anchorCtr="0">
            <a:normAutofit/>
          </a:bodyPr>
          <a:lstStyle>
            <a:lvl1pPr marL="457200" lvl="0" indent="-320040" algn="l">
              <a:spcBef>
                <a:spcPts val="360"/>
              </a:spcBef>
              <a:spcAft>
                <a:spcPts val="0"/>
              </a:spcAft>
              <a:buSzPts val="1440"/>
              <a:buChar char="▶"/>
              <a:defRPr/>
            </a:lvl1pPr>
            <a:lvl2pPr marL="914400" lvl="1" indent="-320040" algn="l">
              <a:spcBef>
                <a:spcPts val="600"/>
              </a:spcBef>
              <a:spcAft>
                <a:spcPts val="0"/>
              </a:spcAft>
              <a:buSzPts val="1440"/>
              <a:buChar char="▶"/>
              <a:defRPr/>
            </a:lvl2pPr>
            <a:lvl3pPr marL="1371600" lvl="2" indent="-320040" algn="l">
              <a:spcBef>
                <a:spcPts val="600"/>
              </a:spcBef>
              <a:spcAft>
                <a:spcPts val="0"/>
              </a:spcAft>
              <a:buSzPts val="1440"/>
              <a:buChar char="▶"/>
              <a:defRPr/>
            </a:lvl3pPr>
            <a:lvl4pPr marL="1828800" lvl="3" indent="-320040" algn="l">
              <a:spcBef>
                <a:spcPts val="600"/>
              </a:spcBef>
              <a:spcAft>
                <a:spcPts val="0"/>
              </a:spcAft>
              <a:buSzPts val="1440"/>
              <a:buChar char="▶"/>
              <a:defRPr/>
            </a:lvl4pPr>
            <a:lvl5pPr marL="2286000" lvl="4" indent="-320040" algn="l">
              <a:spcBef>
                <a:spcPts val="600"/>
              </a:spcBef>
              <a:spcAft>
                <a:spcPts val="0"/>
              </a:spcAft>
              <a:buSzPts val="1440"/>
              <a:buChar char="▶"/>
              <a:defRPr/>
            </a:lvl5pPr>
            <a:lvl6pPr marL="2743200" lvl="5" indent="-320040" algn="l">
              <a:spcBef>
                <a:spcPts val="600"/>
              </a:spcBef>
              <a:spcAft>
                <a:spcPts val="0"/>
              </a:spcAft>
              <a:buSzPts val="1440"/>
              <a:buChar char="▶"/>
              <a:defRPr/>
            </a:lvl6pPr>
            <a:lvl7pPr marL="3200400" lvl="6" indent="-320040" algn="l">
              <a:spcBef>
                <a:spcPts val="600"/>
              </a:spcBef>
              <a:spcAft>
                <a:spcPts val="0"/>
              </a:spcAft>
              <a:buSzPts val="1440"/>
              <a:buChar char="▶"/>
              <a:defRPr/>
            </a:lvl7pPr>
            <a:lvl8pPr marL="3657600" lvl="7" indent="-320040" algn="l">
              <a:spcBef>
                <a:spcPts val="600"/>
              </a:spcBef>
              <a:spcAft>
                <a:spcPts val="0"/>
              </a:spcAft>
              <a:buSzPts val="1440"/>
              <a:buChar char="▶"/>
              <a:defRPr/>
            </a:lvl8pPr>
            <a:lvl9pPr marL="4114800" lvl="8" indent="-320040" algn="l">
              <a:spcBef>
                <a:spcPts val="600"/>
              </a:spcBef>
              <a:spcAft>
                <a:spcPts val="600"/>
              </a:spcAft>
              <a:buSzPts val="1440"/>
              <a:buChar char="▶"/>
              <a:defRPr/>
            </a:lvl9pPr>
          </a:lstStyle>
          <a:p>
            <a:endParaRPr/>
          </a:p>
        </p:txBody>
      </p:sp>
      <p:sp>
        <p:nvSpPr>
          <p:cNvPr id="132" name="Google Shape;132;p41"/>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41"/>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41"/>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RU"/>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100000">
              <a:srgbClr val="05578D"/>
            </a:gs>
          </a:gsLst>
          <a:lin ang="6120000" scaled="0"/>
        </a:gradFill>
        <a:effectLst/>
      </p:bgPr>
    </p:bg>
    <p:spTree>
      <p:nvGrpSpPr>
        <p:cNvPr id="1" name="Shape 5"/>
        <p:cNvGrpSpPr/>
        <p:nvPr/>
      </p:nvGrpSpPr>
      <p:grpSpPr>
        <a:xfrm>
          <a:off x="0" y="0"/>
          <a:ext cx="0" cy="0"/>
          <a:chOff x="0" y="0"/>
          <a:chExt cx="0" cy="0"/>
        </a:xfrm>
      </p:grpSpPr>
      <p:grpSp>
        <p:nvGrpSpPr>
          <p:cNvPr id="6" name="Google Shape;6;p24"/>
          <p:cNvGrpSpPr/>
          <p:nvPr/>
        </p:nvGrpSpPr>
        <p:grpSpPr>
          <a:xfrm>
            <a:off x="9206969" y="2963333"/>
            <a:ext cx="2981858" cy="3208867"/>
            <a:chOff x="9206969" y="2963333"/>
            <a:chExt cx="2981858" cy="3208867"/>
          </a:xfrm>
        </p:grpSpPr>
        <p:cxnSp>
          <p:nvCxnSpPr>
            <p:cNvPr id="7" name="Google Shape;7;p24"/>
            <p:cNvCxnSpPr/>
            <p:nvPr/>
          </p:nvCxnSpPr>
          <p:spPr>
            <a:xfrm flipH="1">
              <a:off x="11276012" y="2963333"/>
              <a:ext cx="912814" cy="912812"/>
            </a:xfrm>
            <a:prstGeom prst="straightConnector1">
              <a:avLst/>
            </a:prstGeom>
            <a:noFill/>
            <a:ln w="9525" cap="flat" cmpd="sng">
              <a:solidFill>
                <a:schemeClr val="lt1"/>
              </a:solidFill>
              <a:prstDash val="solid"/>
              <a:round/>
              <a:headEnd type="none" w="sm" len="sm"/>
              <a:tailEnd type="none" w="sm" len="sm"/>
            </a:ln>
          </p:spPr>
        </p:cxnSp>
        <p:cxnSp>
          <p:nvCxnSpPr>
            <p:cNvPr id="8" name="Google Shape;8;p24"/>
            <p:cNvCxnSpPr/>
            <p:nvPr/>
          </p:nvCxnSpPr>
          <p:spPr>
            <a:xfrm flipH="1">
              <a:off x="9206969" y="3190344"/>
              <a:ext cx="2981857" cy="2981856"/>
            </a:xfrm>
            <a:prstGeom prst="straightConnector1">
              <a:avLst/>
            </a:prstGeom>
            <a:noFill/>
            <a:ln w="9525" cap="flat" cmpd="sng">
              <a:solidFill>
                <a:schemeClr val="lt1"/>
              </a:solidFill>
              <a:prstDash val="solid"/>
              <a:round/>
              <a:headEnd type="none" w="sm" len="sm"/>
              <a:tailEnd type="none" w="sm" len="sm"/>
            </a:ln>
          </p:spPr>
        </p:cxnSp>
        <p:cxnSp>
          <p:nvCxnSpPr>
            <p:cNvPr id="9" name="Google Shape;9;p24"/>
            <p:cNvCxnSpPr/>
            <p:nvPr/>
          </p:nvCxnSpPr>
          <p:spPr>
            <a:xfrm flipH="1">
              <a:off x="10292292" y="3285067"/>
              <a:ext cx="1896534" cy="1896533"/>
            </a:xfrm>
            <a:prstGeom prst="straightConnector1">
              <a:avLst/>
            </a:prstGeom>
            <a:noFill/>
            <a:ln w="9525" cap="flat" cmpd="sng">
              <a:solidFill>
                <a:schemeClr val="lt1"/>
              </a:solidFill>
              <a:prstDash val="solid"/>
              <a:round/>
              <a:headEnd type="none" w="sm" len="sm"/>
              <a:tailEnd type="none" w="sm" len="sm"/>
            </a:ln>
          </p:spPr>
        </p:cxnSp>
        <p:cxnSp>
          <p:nvCxnSpPr>
            <p:cNvPr id="10" name="Google Shape;10;p24"/>
            <p:cNvCxnSpPr/>
            <p:nvPr/>
          </p:nvCxnSpPr>
          <p:spPr>
            <a:xfrm flipH="1">
              <a:off x="10443103" y="3131080"/>
              <a:ext cx="1745722" cy="1745720"/>
            </a:xfrm>
            <a:prstGeom prst="straightConnector1">
              <a:avLst/>
            </a:prstGeom>
            <a:noFill/>
            <a:ln w="28575" cap="flat" cmpd="sng">
              <a:solidFill>
                <a:schemeClr val="lt1"/>
              </a:solidFill>
              <a:prstDash val="solid"/>
              <a:round/>
              <a:headEnd type="none" w="sm" len="sm"/>
              <a:tailEnd type="none" w="sm" len="sm"/>
            </a:ln>
          </p:spPr>
        </p:cxnSp>
        <p:cxnSp>
          <p:nvCxnSpPr>
            <p:cNvPr id="11" name="Google Shape;11;p24"/>
            <p:cNvCxnSpPr/>
            <p:nvPr/>
          </p:nvCxnSpPr>
          <p:spPr>
            <a:xfrm flipH="1">
              <a:off x="10918826" y="3683001"/>
              <a:ext cx="1270001" cy="1269999"/>
            </a:xfrm>
            <a:prstGeom prst="straightConnector1">
              <a:avLst/>
            </a:prstGeom>
            <a:noFill/>
            <a:ln w="28575" cap="flat" cmpd="sng">
              <a:solidFill>
                <a:schemeClr val="lt1"/>
              </a:solidFill>
              <a:prstDash val="solid"/>
              <a:round/>
              <a:headEnd type="none" w="sm" len="sm"/>
              <a:tailEnd type="none" w="sm" len="sm"/>
            </a:ln>
          </p:spPr>
        </p:cxnSp>
      </p:grpSp>
      <p:sp>
        <p:nvSpPr>
          <p:cNvPr id="12" name="Google Shape;12;p24"/>
          <p:cNvSpPr txBox="1">
            <a:spLocks noGrp="1"/>
          </p:cNvSpPr>
          <p:nvPr>
            <p:ph type="title"/>
          </p:nvPr>
        </p:nvSpPr>
        <p:spPr>
          <a:xfrm>
            <a:off x="684212" y="4487332"/>
            <a:ext cx="8534400" cy="1507067"/>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lt1"/>
              </a:buClr>
              <a:buSzPts val="3600"/>
              <a:buFont typeface="Century Gothic" panose="020B0502020202020204"/>
              <a:buNone/>
              <a:defRPr sz="36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3" name="Google Shape;13;p24"/>
          <p:cNvSpPr txBox="1">
            <a:spLocks noGrp="1"/>
          </p:cNvSpPr>
          <p:nvPr>
            <p:ph type="body" idx="1"/>
          </p:nvPr>
        </p:nvSpPr>
        <p:spPr>
          <a:xfrm>
            <a:off x="684212" y="685800"/>
            <a:ext cx="8534400" cy="3615267"/>
          </a:xfrm>
          <a:prstGeom prst="rect">
            <a:avLst/>
          </a:prstGeom>
          <a:noFill/>
          <a:ln>
            <a:noFill/>
          </a:ln>
        </p:spPr>
        <p:txBody>
          <a:bodyPr spcFirstLastPara="1" wrap="square" lIns="91425" tIns="45700" rIns="91425" bIns="45700" anchor="ctr" anchorCtr="0">
            <a:normAutofit/>
          </a:bodyPr>
          <a:lstStyle>
            <a:lvl1pPr marL="457200" marR="0" lvl="0" indent="-330200" algn="l" rtl="0">
              <a:spcBef>
                <a:spcPts val="400"/>
              </a:spcBef>
              <a:spcAft>
                <a:spcPts val="0"/>
              </a:spcAft>
              <a:buClr>
                <a:schemeClr val="lt1"/>
              </a:buClr>
              <a:buSzPts val="1600"/>
              <a:buFont typeface="Noto Sans Symbols"/>
              <a:buChar char="▶"/>
              <a:defRPr sz="20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1pPr>
            <a:lvl2pPr marL="914400" marR="0" lvl="1" indent="-320040" algn="l" rtl="0">
              <a:spcBef>
                <a:spcPts val="600"/>
              </a:spcBef>
              <a:spcAft>
                <a:spcPts val="0"/>
              </a:spcAft>
              <a:buClr>
                <a:schemeClr val="lt1"/>
              </a:buClr>
              <a:buSzPts val="1440"/>
              <a:buFont typeface="Noto Sans Symbols"/>
              <a:buChar char="▶"/>
              <a:defRPr sz="18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2pPr>
            <a:lvl3pPr marL="1371600" marR="0" lvl="2" indent="-309880" algn="l" rtl="0">
              <a:spcBef>
                <a:spcPts val="600"/>
              </a:spcBef>
              <a:spcAft>
                <a:spcPts val="0"/>
              </a:spcAft>
              <a:buClr>
                <a:schemeClr val="lt1"/>
              </a:buClr>
              <a:buSzPts val="1280"/>
              <a:buFont typeface="Noto Sans Symbols"/>
              <a:buChar char="▶"/>
              <a:defRPr sz="16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3pPr>
            <a:lvl4pPr marL="1828800" marR="0" lvl="3"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4pPr>
            <a:lvl5pPr marL="2286000" marR="0" lvl="4"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5pPr>
            <a:lvl6pPr marL="2743200" marR="0" lvl="5"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6pPr>
            <a:lvl7pPr marL="3200400" marR="0" lvl="6"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7pPr>
            <a:lvl8pPr marL="3657600" marR="0" lvl="7" indent="-299720" algn="l" rtl="0">
              <a:spcBef>
                <a:spcPts val="600"/>
              </a:spcBef>
              <a:spcAft>
                <a:spcPts val="0"/>
              </a:spcAft>
              <a:buClr>
                <a:schemeClr val="lt1"/>
              </a:buClr>
              <a:buSzPts val="1120"/>
              <a:buFont typeface="Noto Sans Symbols"/>
              <a:buChar char="▶"/>
              <a:defRPr sz="14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8pPr>
            <a:lvl9pPr marL="4114800" marR="0" lvl="8" indent="-299720" algn="l" rtl="0">
              <a:spcBef>
                <a:spcPts val="600"/>
              </a:spcBef>
              <a:spcAft>
                <a:spcPts val="600"/>
              </a:spcAft>
              <a:buClr>
                <a:schemeClr val="lt1"/>
              </a:buClr>
              <a:buSzPts val="1120"/>
              <a:buFont typeface="Noto Sans Symbols"/>
              <a:buChar char="▶"/>
              <a:defRPr sz="1400" b="0" i="0" u="none" strike="noStrike" cap="none">
                <a:solidFill>
                  <a:srgbClr val="0F486F"/>
                </a:solidFill>
                <a:latin typeface="Century Gothic" panose="020B0502020202020204"/>
                <a:ea typeface="Century Gothic" panose="020B0502020202020204"/>
                <a:cs typeface="Century Gothic" panose="020B0502020202020204"/>
                <a:sym typeface="Century Gothic" panose="020B0502020202020204"/>
              </a:defRPr>
            </a:lvl9pPr>
          </a:lstStyle>
          <a:p>
            <a:endParaRPr/>
          </a:p>
        </p:txBody>
      </p:sp>
      <p:sp>
        <p:nvSpPr>
          <p:cNvPr id="14" name="Google Shape;14;p24"/>
          <p:cNvSpPr txBox="1">
            <a:spLocks noGrp="1"/>
          </p:cNvSpPr>
          <p:nvPr>
            <p:ph type="dt" idx="10"/>
          </p:nvPr>
        </p:nvSpPr>
        <p:spPr>
          <a:xfrm>
            <a:off x="9904412" y="6172200"/>
            <a:ext cx="1600200" cy="36512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0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1pPr>
            <a:lvl2pPr marR="0" lvl="1"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2pPr>
            <a:lvl3pPr marR="0" lvl="2"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3pPr>
            <a:lvl4pPr marR="0" lvl="3"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4pPr>
            <a:lvl5pPr marR="0" lvl="4"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5pPr>
            <a:lvl6pPr marR="0" lvl="5"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6pPr>
            <a:lvl7pPr marR="0" lvl="6"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7pPr>
            <a:lvl8pPr marR="0" lvl="7"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8pPr>
            <a:lvl9pPr marR="0" lvl="8"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9pPr>
          </a:lstStyle>
          <a:p>
            <a:endParaRPr/>
          </a:p>
        </p:txBody>
      </p:sp>
      <p:sp>
        <p:nvSpPr>
          <p:cNvPr id="15" name="Google Shape;15;p24"/>
          <p:cNvSpPr txBox="1">
            <a:spLocks noGrp="1"/>
          </p:cNvSpPr>
          <p:nvPr>
            <p:ph type="ftr" idx="11"/>
          </p:nvPr>
        </p:nvSpPr>
        <p:spPr>
          <a:xfrm>
            <a:off x="684212" y="6172200"/>
            <a:ext cx="7543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1pPr>
            <a:lvl2pPr marR="0" lvl="1"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2pPr>
            <a:lvl3pPr marR="0" lvl="2"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3pPr>
            <a:lvl4pPr marR="0" lvl="3"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4pPr>
            <a:lvl5pPr marR="0" lvl="4"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5pPr>
            <a:lvl6pPr marR="0" lvl="5"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6pPr>
            <a:lvl7pPr marR="0" lvl="6"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7pPr>
            <a:lvl8pPr marR="0" lvl="7"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8pPr>
            <a:lvl9pPr marR="0" lvl="8" algn="l" rtl="0">
              <a:spcBef>
                <a:spcPts val="0"/>
              </a:spcBef>
              <a:spcAft>
                <a:spcPts val="0"/>
              </a:spcAft>
              <a:buSzPts val="1400"/>
              <a:buNone/>
              <a:defRPr sz="1800" b="0" i="0" u="none" strike="noStrike" cap="none">
                <a:solidFill>
                  <a:schemeClr val="lt1"/>
                </a:solidFill>
                <a:latin typeface="Century Gothic" panose="020B0502020202020204"/>
                <a:ea typeface="Century Gothic" panose="020B0502020202020204"/>
                <a:cs typeface="Century Gothic" panose="020B0502020202020204"/>
                <a:sym typeface="Century Gothic" panose="020B0502020202020204"/>
              </a:defRPr>
            </a:lvl9pPr>
          </a:lstStyle>
          <a:p>
            <a:endParaRPr/>
          </a:p>
        </p:txBody>
      </p:sp>
      <p:sp>
        <p:nvSpPr>
          <p:cNvPr id="16" name="Google Shape;16;p24"/>
          <p:cNvSpPr txBox="1">
            <a:spLocks noGrp="1"/>
          </p:cNvSpPr>
          <p:nvPr>
            <p:ph type="sldNum" idx="12"/>
          </p:nvPr>
        </p:nvSpPr>
        <p:spPr>
          <a:xfrm>
            <a:off x="10363200" y="5578475"/>
            <a:ext cx="1142245" cy="6699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1pPr>
            <a:lvl2pPr marL="0" marR="0" lvl="1"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2pPr>
            <a:lvl3pPr marL="0" marR="0" lvl="2"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3pPr>
            <a:lvl4pPr marL="0" marR="0" lvl="3"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4pPr>
            <a:lvl5pPr marL="0" marR="0" lvl="4"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5pPr>
            <a:lvl6pPr marL="0" marR="0" lvl="5"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6pPr>
            <a:lvl7pPr marL="0" marR="0" lvl="6"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7pPr>
            <a:lvl8pPr marL="0" marR="0" lvl="7"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8pPr>
            <a:lvl9pPr marL="0" marR="0" lvl="8" indent="0" algn="r" rtl="0">
              <a:spcBef>
                <a:spcPts val="0"/>
              </a:spcBef>
              <a:buNone/>
              <a:defRPr sz="3200" b="0" i="0" u="none" strike="noStrike" cap="none">
                <a:solidFill>
                  <a:srgbClr val="0A304A"/>
                </a:solidFill>
                <a:latin typeface="Century Gothic" panose="020B0502020202020204"/>
                <a:ea typeface="Century Gothic" panose="020B0502020202020204"/>
                <a:cs typeface="Century Gothic" panose="020B0502020202020204"/>
                <a:sym typeface="Century Gothic" panose="020B0502020202020204"/>
              </a:defRPr>
            </a:lvl9pPr>
          </a:lstStyle>
          <a:p>
            <a:pPr marL="0" lvl="0" indent="0" algn="r" rtl="0">
              <a:spcBef>
                <a:spcPts val="0"/>
              </a:spcBef>
              <a:spcAft>
                <a:spcPts val="0"/>
              </a:spcAft>
              <a:buNone/>
            </a:pPr>
            <a:fld id="{00000000-1234-1234-1234-123412341234}" type="slidenum">
              <a:rPr lang="ru-RU"/>
              <a:t>‹#›</a:t>
            </a:fld>
            <a:endParaRPr lang="ru-RU"/>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spc="0">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36280">
              <a:schemeClr val="lt2"/>
            </a:gs>
            <a:gs pos="100000">
              <a:srgbClr val="05578D"/>
            </a:gs>
          </a:gsLst>
          <a:lin ang="6120000" scaled="0"/>
        </a:gradFill>
        <a:effectLst/>
      </p:bgPr>
    </p:bg>
    <p:spTree>
      <p:nvGrpSpPr>
        <p:cNvPr id="1" name="Shape 138"/>
        <p:cNvGrpSpPr/>
        <p:nvPr/>
      </p:nvGrpSpPr>
      <p:grpSpPr>
        <a:xfrm>
          <a:off x="0" y="0"/>
          <a:ext cx="0" cy="0"/>
          <a:chOff x="0" y="0"/>
          <a:chExt cx="0" cy="0"/>
        </a:xfrm>
      </p:grpSpPr>
      <p:sp>
        <p:nvSpPr>
          <p:cNvPr id="139" name="Google Shape;139;p1"/>
          <p:cNvSpPr txBox="1"/>
          <p:nvPr/>
        </p:nvSpPr>
        <p:spPr>
          <a:xfrm>
            <a:off x="943270" y="1777217"/>
            <a:ext cx="9640231" cy="707846"/>
          </a:xfrm>
          <a:prstGeom prst="rect">
            <a:avLst/>
          </a:prstGeom>
          <a:noFill/>
          <a:ln>
            <a:solidFill>
              <a:schemeClr val="accent1">
                <a:lumMod val="75000"/>
              </a:schemeClr>
            </a:solid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4000" b="1" dirty="0" smtClean="0">
                <a:solidFill>
                  <a:srgbClr val="002060"/>
                </a:solidFill>
                <a:latin typeface="Century Gothic" panose="020B0502020202020204"/>
                <a:ea typeface="Century Gothic" panose="020B0502020202020204"/>
                <a:cs typeface="Century Gothic" panose="020B0502020202020204"/>
                <a:sym typeface="Century Gothic" panose="020B0502020202020204"/>
              </a:rPr>
              <a:t>«</a:t>
            </a:r>
            <a:r>
              <a:rPr lang="ru-RU" sz="4000" b="1" i="0" u="none" strike="noStrike" cap="none" dirty="0" smtClean="0">
                <a:solidFill>
                  <a:srgbClr val="002060"/>
                </a:solidFill>
                <a:latin typeface="Century Gothic" panose="020B0502020202020204"/>
                <a:ea typeface="Century Gothic" panose="020B0502020202020204"/>
                <a:cs typeface="Century Gothic" panose="020B0502020202020204"/>
                <a:sym typeface="Century Gothic" panose="020B0502020202020204"/>
              </a:rPr>
              <a:t>Екранно време</a:t>
            </a:r>
            <a:r>
              <a:rPr lang="ru-RU" sz="4000" b="1" dirty="0" smtClean="0">
                <a:solidFill>
                  <a:srgbClr val="002060"/>
                </a:solidFill>
                <a:latin typeface="Century Gothic" panose="020B0502020202020204"/>
                <a:ea typeface="Century Gothic" panose="020B0502020202020204"/>
                <a:cs typeface="Century Gothic" panose="020B0502020202020204"/>
                <a:sym typeface="Century Gothic" panose="020B0502020202020204"/>
              </a:rPr>
              <a:t>:</a:t>
            </a:r>
            <a:r>
              <a:rPr lang="ru-RU" sz="4000" b="1" i="0" u="none" strike="noStrike" cap="none" dirty="0" smtClean="0">
                <a:solidFill>
                  <a:srgbClr val="002060"/>
                </a:solidFill>
                <a:latin typeface="Century Gothic" panose="020B0502020202020204"/>
                <a:ea typeface="Century Gothic" panose="020B0502020202020204"/>
                <a:cs typeface="Century Gothic" panose="020B0502020202020204"/>
                <a:sym typeface="Century Gothic" panose="020B0502020202020204"/>
              </a:rPr>
              <a:t>ползи и рискове»</a:t>
            </a:r>
            <a:endParaRPr lang="ru-RU" sz="4000" b="1" i="0" u="none" strike="noStrike" cap="none" dirty="0">
              <a:solidFill>
                <a:srgbClr val="002060"/>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40" name="Google Shape;140;p1"/>
          <p:cNvSpPr/>
          <p:nvPr/>
        </p:nvSpPr>
        <p:spPr>
          <a:xfrm>
            <a:off x="8006832" y="5982462"/>
            <a:ext cx="4023360" cy="548640"/>
          </a:xfrm>
          <a:prstGeom prst="roundRect">
            <a:avLst>
              <a:gd name="adj" fmla="val 16667"/>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800" b="0" i="0" u="none" strike="noStrike" cap="none" dirty="0">
                <a:solidFill>
                  <a:srgbClr val="002060"/>
                </a:solidFill>
                <a:latin typeface="Century Gothic" panose="020B0502020202020204"/>
                <a:ea typeface="Century Gothic" panose="020B0502020202020204"/>
                <a:cs typeface="Century Gothic" panose="020B0502020202020204"/>
                <a:sym typeface="Century Gothic" panose="020B0502020202020204"/>
              </a:rPr>
              <a:t>Изготвил:ст.учител Зоя Колева</a:t>
            </a:r>
          </a:p>
          <a:p>
            <a:pPr marL="0" marR="0" lvl="0" indent="0" algn="ctr" rtl="0">
              <a:spcBef>
                <a:spcPts val="0"/>
              </a:spcBef>
              <a:spcAft>
                <a:spcPts val="0"/>
              </a:spcAft>
              <a:buNone/>
            </a:pPr>
            <a:r>
              <a:rPr lang="ru-RU" sz="1800" b="0" i="0" u="none" strike="noStrike" cap="none" dirty="0">
                <a:solidFill>
                  <a:srgbClr val="002060"/>
                </a:solidFill>
                <a:latin typeface="Century Gothic" panose="020B0502020202020204"/>
                <a:ea typeface="Century Gothic" panose="020B0502020202020204"/>
                <a:cs typeface="Century Gothic" panose="020B0502020202020204"/>
                <a:sym typeface="Century Gothic" panose="020B0502020202020204"/>
              </a:rPr>
              <a:t>ДГ“Маргаритка“,гр.Пловдив</a:t>
            </a:r>
            <a:endParaRPr sz="1800" b="0" i="0" u="none" strike="noStrike" cap="none" dirty="0">
              <a:solidFill>
                <a:srgbClr val="002060"/>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41" name="Google Shape;141;p1"/>
          <p:cNvSpPr txBox="1"/>
          <p:nvPr/>
        </p:nvSpPr>
        <p:spPr>
          <a:xfrm>
            <a:off x="621792" y="6473952"/>
            <a:ext cx="10881360" cy="228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850" b="0" i="0" u="none" strike="noStrike" cap="none">
                <a:solidFill>
                  <a:srgbClr val="5B6974"/>
                </a:solidFill>
                <a:latin typeface="Arial" panose="020B0604020202020204"/>
                <a:ea typeface="Arial" panose="020B0604020202020204"/>
                <a:cs typeface="Arial" panose="020B0604020202020204"/>
                <a:sym typeface="Arial" panose="020B0604020202020204"/>
              </a:rPr>
              <a:t>За родители на деца в предучилищна възраст</a:t>
            </a:r>
            <a:endParaRPr sz="850" b="0" i="0" u="none" strike="noStrike" cap="none">
              <a:solidFill>
                <a:srgbClr val="5B6974"/>
              </a:solidFill>
              <a:latin typeface="Arial" panose="020B0604020202020204"/>
              <a:ea typeface="Arial" panose="020B0604020202020204"/>
              <a:cs typeface="Arial" panose="020B0604020202020204"/>
              <a:sym typeface="Arial" panose="020B0604020202020204"/>
            </a:endParaRPr>
          </a:p>
        </p:txBody>
      </p:sp>
      <p:pic>
        <p:nvPicPr>
          <p:cNvPr id="142" name="Google Shape;142;p1"/>
          <p:cNvPicPr preferRelativeResize="0"/>
          <p:nvPr/>
        </p:nvPicPr>
        <p:blipFill rotWithShape="1">
          <a:blip r:embed="rId3"/>
          <a:srcRect/>
          <a:stretch>
            <a:fillRect/>
          </a:stretch>
        </p:blipFill>
        <p:spPr>
          <a:xfrm>
            <a:off x="621792" y="2656981"/>
            <a:ext cx="7200659" cy="3888554"/>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 name="Picture 1"/>
          <p:cNvPicPr>
            <a:picLocks noChangeAspect="1"/>
          </p:cNvPicPr>
          <p:nvPr/>
        </p:nvPicPr>
        <p:blipFill rotWithShape="1">
          <a:blip r:embed="rId4"/>
          <a:srcRect t="6024"/>
          <a:stretch/>
        </p:blipFill>
        <p:spPr>
          <a:xfrm>
            <a:off x="-31008" y="42326"/>
            <a:ext cx="12186960" cy="141234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46000">
              <a:srgbClr val="3EA2C8"/>
            </a:gs>
            <a:gs pos="68140">
              <a:srgbClr val="2784B0"/>
            </a:gs>
            <a:gs pos="100000">
              <a:srgbClr val="05578D"/>
            </a:gs>
          </a:gsLst>
          <a:lin ang="6120000" scaled="0"/>
        </a:gradFill>
        <a:effectLst/>
      </p:bgPr>
    </p:bg>
    <p:spTree>
      <p:nvGrpSpPr>
        <p:cNvPr id="1" name="Shape 146"/>
        <p:cNvGrpSpPr/>
        <p:nvPr/>
      </p:nvGrpSpPr>
      <p:grpSpPr>
        <a:xfrm>
          <a:off x="0" y="0"/>
          <a:ext cx="0" cy="0"/>
          <a:chOff x="0" y="0"/>
          <a:chExt cx="0" cy="0"/>
        </a:xfrm>
      </p:grpSpPr>
      <p:sp>
        <p:nvSpPr>
          <p:cNvPr id="147" name="Google Shape;147;p2"/>
          <p:cNvSpPr txBox="1"/>
          <p:nvPr/>
        </p:nvSpPr>
        <p:spPr>
          <a:xfrm>
            <a:off x="685800" y="358091"/>
            <a:ext cx="6845144"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i="0" u="none" strike="noStrike" cap="none">
                <a:solidFill>
                  <a:srgbClr val="243549"/>
                </a:solidFill>
                <a:latin typeface="Century Gothic" panose="020B0502020202020204"/>
                <a:ea typeface="Century Gothic" panose="020B0502020202020204"/>
                <a:cs typeface="Century Gothic" panose="020B0502020202020204"/>
                <a:sym typeface="Century Gothic" panose="020B0502020202020204"/>
              </a:rPr>
              <a:t>1. Какво наричаме „екранно време“?</a:t>
            </a:r>
          </a:p>
        </p:txBody>
      </p:sp>
      <p:sp>
        <p:nvSpPr>
          <p:cNvPr id="148" name="Google Shape;148;p2"/>
          <p:cNvSpPr txBox="1"/>
          <p:nvPr/>
        </p:nvSpPr>
        <p:spPr>
          <a:xfrm>
            <a:off x="685800" y="1045996"/>
            <a:ext cx="5852160" cy="23134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272D31"/>
                </a:solidFill>
                <a:latin typeface="Century Gothic" panose="020B0502020202020204"/>
                <a:ea typeface="Century Gothic" panose="020B0502020202020204"/>
                <a:cs typeface="Century Gothic" panose="020B0502020202020204"/>
                <a:sym typeface="Century Gothic" panose="020B0502020202020204"/>
              </a:rPr>
              <a:t>• Телевизор, таблет, телефон, компютър и игрови устройства.</a:t>
            </a:r>
          </a:p>
          <a:p>
            <a:pPr marL="0" marR="0" lvl="0" indent="0" algn="l" rtl="0">
              <a:spcBef>
                <a:spcPts val="1100"/>
              </a:spcBef>
              <a:spcAft>
                <a:spcPts val="0"/>
              </a:spcAft>
              <a:buNone/>
            </a:pPr>
            <a:r>
              <a:rPr lang="ru-RU" sz="1800">
                <a:solidFill>
                  <a:srgbClr val="272D31"/>
                </a:solidFill>
                <a:latin typeface="Century Gothic" panose="020B0502020202020204"/>
                <a:ea typeface="Century Gothic" panose="020B0502020202020204"/>
                <a:cs typeface="Century Gothic" panose="020B0502020202020204"/>
                <a:sym typeface="Century Gothic" panose="020B0502020202020204"/>
              </a:rPr>
              <a:t>• Важни са не само минутите, а и съдържанието, контекстът и целта.</a:t>
            </a:r>
          </a:p>
          <a:p>
            <a:pPr marL="0" marR="0" lvl="0" indent="0" algn="l" rtl="0">
              <a:spcBef>
                <a:spcPts val="1100"/>
              </a:spcBef>
              <a:spcAft>
                <a:spcPts val="0"/>
              </a:spcAft>
              <a:buNone/>
            </a:pPr>
            <a:r>
              <a:rPr lang="ru-RU" sz="1800">
                <a:solidFill>
                  <a:srgbClr val="272D31"/>
                </a:solidFill>
                <a:latin typeface="Century Gothic" panose="020B0502020202020204"/>
                <a:ea typeface="Century Gothic" panose="020B0502020202020204"/>
                <a:cs typeface="Century Gothic" panose="020B0502020202020204"/>
                <a:sym typeface="Century Gothic" panose="020B0502020202020204"/>
              </a:rPr>
              <a:t>• Екранът може да е инструмент за учене, творчество и връзка — или да измества сън, движение, игра и общуване</a:t>
            </a:r>
            <a:r>
              <a:rPr lang="ru-RU" sz="1800">
                <a:solidFill>
                  <a:srgbClr val="272D31"/>
                </a:solidFill>
                <a:latin typeface="Arial" panose="020B0604020202020204"/>
                <a:ea typeface="Arial" panose="020B0604020202020204"/>
                <a:cs typeface="Arial" panose="020B0604020202020204"/>
                <a:sym typeface="Arial" panose="020B0604020202020204"/>
              </a:rPr>
              <a:t>.</a:t>
            </a:r>
          </a:p>
        </p:txBody>
      </p:sp>
      <p:sp>
        <p:nvSpPr>
          <p:cNvPr id="149" name="Google Shape;149;p2"/>
          <p:cNvSpPr/>
          <p:nvPr/>
        </p:nvSpPr>
        <p:spPr>
          <a:xfrm>
            <a:off x="10032339" y="3833622"/>
            <a:ext cx="74066" cy="555498"/>
          </a:xfrm>
          <a:prstGeom prst="rect">
            <a:avLst/>
          </a:prstGeom>
          <a:solidFill>
            <a:srgbClr val="2435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50" name="Google Shape;150;p2"/>
          <p:cNvSpPr/>
          <p:nvPr/>
        </p:nvSpPr>
        <p:spPr>
          <a:xfrm>
            <a:off x="10303916" y="3833622"/>
            <a:ext cx="74066" cy="555498"/>
          </a:xfrm>
          <a:prstGeom prst="rect">
            <a:avLst/>
          </a:prstGeom>
          <a:solidFill>
            <a:srgbClr val="2435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151" name="Google Shape;151;p2"/>
          <p:cNvPicPr preferRelativeResize="0"/>
          <p:nvPr/>
        </p:nvPicPr>
        <p:blipFill rotWithShape="1">
          <a:blip r:embed="rId3"/>
          <a:srcRect/>
          <a:stretch>
            <a:fillRect/>
          </a:stretch>
        </p:blipFill>
        <p:spPr>
          <a:xfrm>
            <a:off x="199176" y="3677902"/>
            <a:ext cx="5269117" cy="2962869"/>
          </a:xfrm>
          <a:prstGeom prst="rect">
            <a:avLst/>
          </a:prstGeom>
          <a:noFill/>
          <a:ln>
            <a:noFill/>
          </a:ln>
        </p:spPr>
      </p:pic>
      <p:pic>
        <p:nvPicPr>
          <p:cNvPr id="152" name="Google Shape;152;p2"/>
          <p:cNvPicPr preferRelativeResize="0"/>
          <p:nvPr/>
        </p:nvPicPr>
        <p:blipFill rotWithShape="1">
          <a:blip r:embed="rId4"/>
          <a:srcRect/>
          <a:stretch>
            <a:fillRect/>
          </a:stretch>
        </p:blipFill>
        <p:spPr>
          <a:xfrm>
            <a:off x="8012722" y="508197"/>
            <a:ext cx="2511335" cy="2828024"/>
          </a:xfrm>
          <a:prstGeom prst="rect">
            <a:avLst/>
          </a:prstGeom>
          <a:noFill/>
          <a:ln>
            <a:noFill/>
          </a:ln>
        </p:spPr>
      </p:pic>
      <p:pic>
        <p:nvPicPr>
          <p:cNvPr id="153" name="Google Shape;153;p2"/>
          <p:cNvPicPr preferRelativeResize="0"/>
          <p:nvPr/>
        </p:nvPicPr>
        <p:blipFill rotWithShape="1">
          <a:blip r:embed="rId5"/>
          <a:srcRect/>
          <a:stretch>
            <a:fillRect/>
          </a:stretch>
        </p:blipFill>
        <p:spPr>
          <a:xfrm>
            <a:off x="6529414" y="3677902"/>
            <a:ext cx="4504853" cy="3003235"/>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62D2EF"/>
            </a:gs>
            <a:gs pos="10000">
              <a:srgbClr val="62D2EF"/>
            </a:gs>
            <a:gs pos="30970">
              <a:srgbClr val="4EB7D8"/>
            </a:gs>
            <a:gs pos="100000">
              <a:srgbClr val="05578D"/>
            </a:gs>
          </a:gsLst>
          <a:lin ang="6120000" scaled="0"/>
        </a:gradFill>
        <a:effectLst/>
      </p:bgPr>
    </p:bg>
    <p:spTree>
      <p:nvGrpSpPr>
        <p:cNvPr id="1" name="Shape 157"/>
        <p:cNvGrpSpPr/>
        <p:nvPr/>
      </p:nvGrpSpPr>
      <p:grpSpPr>
        <a:xfrm>
          <a:off x="0" y="0"/>
          <a:ext cx="0" cy="0"/>
          <a:chOff x="0" y="0"/>
          <a:chExt cx="0" cy="0"/>
        </a:xfrm>
      </p:grpSpPr>
      <p:sp>
        <p:nvSpPr>
          <p:cNvPr id="158" name="Google Shape;158;p3"/>
          <p:cNvSpPr txBox="1"/>
          <p:nvPr/>
        </p:nvSpPr>
        <p:spPr>
          <a:xfrm>
            <a:off x="594360" y="384048"/>
            <a:ext cx="6603090"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a:solidFill>
                  <a:srgbClr val="243549"/>
                </a:solidFill>
                <a:latin typeface="Play" panose="00000500000000000000"/>
                <a:ea typeface="Play" panose="00000500000000000000"/>
                <a:cs typeface="Play" panose="00000500000000000000"/>
                <a:sym typeface="Play" panose="00000500000000000000"/>
              </a:rPr>
              <a:t>2. </a:t>
            </a:r>
            <a:r>
              <a:rPr lang="ru-RU" sz="2700" b="1">
                <a:solidFill>
                  <a:srgbClr val="243549"/>
                </a:solidFill>
                <a:latin typeface="Century Gothic" panose="020B0502020202020204"/>
                <a:ea typeface="Century Gothic" panose="020B0502020202020204"/>
                <a:cs typeface="Century Gothic" panose="020B0502020202020204"/>
                <a:sym typeface="Century Gothic" panose="020B0502020202020204"/>
              </a:rPr>
              <a:t>Кога екранът може да е полезен?</a:t>
            </a:r>
          </a:p>
        </p:txBody>
      </p:sp>
      <p:sp>
        <p:nvSpPr>
          <p:cNvPr id="159" name="Google Shape;159;p3"/>
          <p:cNvSpPr txBox="1"/>
          <p:nvPr/>
        </p:nvSpPr>
        <p:spPr>
          <a:xfrm>
            <a:off x="1066136" y="967878"/>
            <a:ext cx="6478055" cy="2846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Ползата е най-голяма, когато използването е кратко, смислено и споделено.</a:t>
            </a:r>
          </a:p>
        </p:txBody>
      </p:sp>
      <p:sp>
        <p:nvSpPr>
          <p:cNvPr id="160" name="Google Shape;160;p3"/>
          <p:cNvSpPr/>
          <p:nvPr/>
        </p:nvSpPr>
        <p:spPr>
          <a:xfrm>
            <a:off x="540870" y="1258594"/>
            <a:ext cx="2834640" cy="160020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1" name="Google Shape;161;p3"/>
          <p:cNvSpPr/>
          <p:nvPr/>
        </p:nvSpPr>
        <p:spPr>
          <a:xfrm>
            <a:off x="540870" y="1258594"/>
            <a:ext cx="73152" cy="1600200"/>
          </a:xfrm>
          <a:prstGeom prst="rect">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2" name="Google Shape;162;p3"/>
          <p:cNvSpPr txBox="1"/>
          <p:nvPr/>
        </p:nvSpPr>
        <p:spPr>
          <a:xfrm>
            <a:off x="769470" y="1423185"/>
            <a:ext cx="81624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Учене</a:t>
            </a:r>
          </a:p>
        </p:txBody>
      </p:sp>
      <p:sp>
        <p:nvSpPr>
          <p:cNvPr id="163" name="Google Shape;163;p3"/>
          <p:cNvSpPr txBox="1"/>
          <p:nvPr/>
        </p:nvSpPr>
        <p:spPr>
          <a:xfrm>
            <a:off x="769470" y="1916962"/>
            <a:ext cx="2423160" cy="86177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Интерактивни материали могат да подкрепят език, любопитство и ранни умения.</a:t>
            </a:r>
          </a:p>
        </p:txBody>
      </p:sp>
      <p:sp>
        <p:nvSpPr>
          <p:cNvPr id="164" name="Google Shape;164;p3"/>
          <p:cNvSpPr/>
          <p:nvPr/>
        </p:nvSpPr>
        <p:spPr>
          <a:xfrm>
            <a:off x="3641591" y="1222363"/>
            <a:ext cx="2834640" cy="160020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5" name="Google Shape;165;p3"/>
          <p:cNvSpPr/>
          <p:nvPr/>
        </p:nvSpPr>
        <p:spPr>
          <a:xfrm>
            <a:off x="3695550" y="1258594"/>
            <a:ext cx="73152" cy="1600200"/>
          </a:xfrm>
          <a:prstGeom prst="rect">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6" name="Google Shape;166;p3"/>
          <p:cNvSpPr txBox="1"/>
          <p:nvPr/>
        </p:nvSpPr>
        <p:spPr>
          <a:xfrm>
            <a:off x="3924150" y="1423185"/>
            <a:ext cx="1378904"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Творчество</a:t>
            </a:r>
          </a:p>
        </p:txBody>
      </p:sp>
      <p:sp>
        <p:nvSpPr>
          <p:cNvPr id="167" name="Google Shape;167;p3"/>
          <p:cNvSpPr txBox="1"/>
          <p:nvPr/>
        </p:nvSpPr>
        <p:spPr>
          <a:xfrm>
            <a:off x="3924150" y="1916962"/>
            <a:ext cx="24231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Рисуване, музика, снимки и създаване на истории — не само гледане.</a:t>
            </a:r>
          </a:p>
        </p:txBody>
      </p:sp>
      <p:sp>
        <p:nvSpPr>
          <p:cNvPr id="168" name="Google Shape;168;p3"/>
          <p:cNvSpPr/>
          <p:nvPr/>
        </p:nvSpPr>
        <p:spPr>
          <a:xfrm>
            <a:off x="540870" y="3224554"/>
            <a:ext cx="2834640" cy="160020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69" name="Google Shape;169;p3"/>
          <p:cNvSpPr/>
          <p:nvPr/>
        </p:nvSpPr>
        <p:spPr>
          <a:xfrm>
            <a:off x="540870" y="3224554"/>
            <a:ext cx="73152" cy="1600200"/>
          </a:xfrm>
          <a:prstGeom prst="rect">
            <a:avLst/>
          </a:prstGeom>
          <a:solidFill>
            <a:srgbClr val="E8786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70" name="Google Shape;170;p3"/>
          <p:cNvSpPr txBox="1"/>
          <p:nvPr/>
        </p:nvSpPr>
        <p:spPr>
          <a:xfrm>
            <a:off x="769470" y="3389146"/>
            <a:ext cx="89800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Връзка</a:t>
            </a:r>
          </a:p>
        </p:txBody>
      </p:sp>
      <p:sp>
        <p:nvSpPr>
          <p:cNvPr id="171" name="Google Shape;171;p3"/>
          <p:cNvSpPr txBox="1"/>
          <p:nvPr/>
        </p:nvSpPr>
        <p:spPr>
          <a:xfrm>
            <a:off x="769470" y="3882921"/>
            <a:ext cx="24231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Видеоразговор с близки може да поддържа отношенията и разговора.</a:t>
            </a:r>
          </a:p>
        </p:txBody>
      </p:sp>
      <p:sp>
        <p:nvSpPr>
          <p:cNvPr id="172" name="Google Shape;172;p3"/>
          <p:cNvSpPr/>
          <p:nvPr/>
        </p:nvSpPr>
        <p:spPr>
          <a:xfrm>
            <a:off x="3695550" y="3224554"/>
            <a:ext cx="2834640" cy="160020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73" name="Google Shape;173;p3"/>
          <p:cNvSpPr/>
          <p:nvPr/>
        </p:nvSpPr>
        <p:spPr>
          <a:xfrm>
            <a:off x="3695550" y="3224554"/>
            <a:ext cx="73152" cy="1600200"/>
          </a:xfrm>
          <a:prstGeom prst="rect">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74" name="Google Shape;174;p3"/>
          <p:cNvSpPr txBox="1"/>
          <p:nvPr/>
        </p:nvSpPr>
        <p:spPr>
          <a:xfrm>
            <a:off x="3711425" y="3389146"/>
            <a:ext cx="282000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Съвместно преживяване</a:t>
            </a:r>
          </a:p>
        </p:txBody>
      </p:sp>
      <p:sp>
        <p:nvSpPr>
          <p:cNvPr id="175" name="Google Shape;175;p3"/>
          <p:cNvSpPr txBox="1"/>
          <p:nvPr/>
        </p:nvSpPr>
        <p:spPr>
          <a:xfrm>
            <a:off x="3924150" y="3882921"/>
            <a:ext cx="24231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Възрастният задава въпроси, назовава, свързва екрана с реалния свят.</a:t>
            </a:r>
          </a:p>
        </p:txBody>
      </p:sp>
      <p:sp>
        <p:nvSpPr>
          <p:cNvPr id="176" name="Google Shape;176;p3"/>
          <p:cNvSpPr/>
          <p:nvPr/>
        </p:nvSpPr>
        <p:spPr>
          <a:xfrm>
            <a:off x="7132320" y="1325880"/>
            <a:ext cx="4343400" cy="4526280"/>
          </a:xfrm>
          <a:prstGeom prst="roundRect">
            <a:avLst>
              <a:gd name="adj" fmla="val 16667"/>
            </a:avLst>
          </a:prstGeom>
          <a:solidFill>
            <a:srgbClr val="DDF2E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77" name="Google Shape;177;p3"/>
          <p:cNvSpPr/>
          <p:nvPr/>
        </p:nvSpPr>
        <p:spPr>
          <a:xfrm>
            <a:off x="7936992" y="2400300"/>
            <a:ext cx="493776" cy="493776"/>
          </a:xfrm>
          <a:prstGeom prst="ellipse">
            <a:avLst/>
          </a:prstGeom>
          <a:solidFill>
            <a:srgbClr val="F4C49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78" name="Google Shape;178;p3"/>
          <p:cNvSpPr/>
          <p:nvPr/>
        </p:nvSpPr>
        <p:spPr>
          <a:xfrm>
            <a:off x="7882127" y="2907792"/>
            <a:ext cx="603504" cy="1028700"/>
          </a:xfrm>
          <a:prstGeom prst="roundRect">
            <a:avLst>
              <a:gd name="adj" fmla="val 16667"/>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79" name="Google Shape;179;p3"/>
          <p:cNvSpPr/>
          <p:nvPr/>
        </p:nvSpPr>
        <p:spPr>
          <a:xfrm>
            <a:off x="8005572" y="3909060"/>
            <a:ext cx="82296" cy="617220"/>
          </a:xfrm>
          <a:prstGeom prst="rect">
            <a:avLst/>
          </a:prstGeom>
          <a:solidFill>
            <a:srgbClr val="2435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0" name="Google Shape;180;p3"/>
          <p:cNvSpPr/>
          <p:nvPr/>
        </p:nvSpPr>
        <p:spPr>
          <a:xfrm>
            <a:off x="8307323" y="3909060"/>
            <a:ext cx="82296" cy="617220"/>
          </a:xfrm>
          <a:prstGeom prst="rect">
            <a:avLst/>
          </a:prstGeom>
          <a:solidFill>
            <a:srgbClr val="2435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1" name="Google Shape;181;p3"/>
          <p:cNvSpPr/>
          <p:nvPr/>
        </p:nvSpPr>
        <p:spPr>
          <a:xfrm>
            <a:off x="9836200" y="2475738"/>
            <a:ext cx="444398" cy="444398"/>
          </a:xfrm>
          <a:prstGeom prst="ellipse">
            <a:avLst/>
          </a:prstGeom>
          <a:solidFill>
            <a:srgbClr val="F4C49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2" name="Google Shape;182;p3"/>
          <p:cNvSpPr/>
          <p:nvPr/>
        </p:nvSpPr>
        <p:spPr>
          <a:xfrm>
            <a:off x="9786823" y="2932480"/>
            <a:ext cx="543153" cy="925830"/>
          </a:xfrm>
          <a:prstGeom prst="roundRect">
            <a:avLst>
              <a:gd name="adj" fmla="val 16667"/>
            </a:avLst>
          </a:prstGeom>
          <a:solidFill>
            <a:srgbClr val="E8786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3" name="Google Shape;183;p3"/>
          <p:cNvSpPr/>
          <p:nvPr/>
        </p:nvSpPr>
        <p:spPr>
          <a:xfrm>
            <a:off x="9895179" y="3833622"/>
            <a:ext cx="74066" cy="555498"/>
          </a:xfrm>
          <a:prstGeom prst="rect">
            <a:avLst/>
          </a:prstGeom>
          <a:solidFill>
            <a:srgbClr val="2435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4" name="Google Shape;184;p3"/>
          <p:cNvSpPr/>
          <p:nvPr/>
        </p:nvSpPr>
        <p:spPr>
          <a:xfrm>
            <a:off x="10166756" y="3833622"/>
            <a:ext cx="74066" cy="555498"/>
          </a:xfrm>
          <a:prstGeom prst="rect">
            <a:avLst/>
          </a:prstGeom>
          <a:solidFill>
            <a:srgbClr val="2435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5" name="Google Shape;185;p3"/>
          <p:cNvSpPr/>
          <p:nvPr/>
        </p:nvSpPr>
        <p:spPr>
          <a:xfrm>
            <a:off x="8458200" y="3657600"/>
            <a:ext cx="1417320" cy="868680"/>
          </a:xfrm>
          <a:prstGeom prst="roundRect">
            <a:avLst>
              <a:gd name="adj" fmla="val 16667"/>
            </a:avLst>
          </a:prstGeom>
          <a:solidFill>
            <a:srgbClr val="24354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6" name="Google Shape;186;p3"/>
          <p:cNvSpPr/>
          <p:nvPr/>
        </p:nvSpPr>
        <p:spPr>
          <a:xfrm>
            <a:off x="8567928" y="3767328"/>
            <a:ext cx="1197864" cy="649224"/>
          </a:xfrm>
          <a:prstGeom prst="roundRect">
            <a:avLst>
              <a:gd name="adj" fmla="val 16667"/>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7" name="Google Shape;187;p3"/>
          <p:cNvSpPr/>
          <p:nvPr/>
        </p:nvSpPr>
        <p:spPr>
          <a:xfrm>
            <a:off x="9134856" y="4453128"/>
            <a:ext cx="64008" cy="64008"/>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8" name="Google Shape;188;p3"/>
          <p:cNvSpPr/>
          <p:nvPr/>
        </p:nvSpPr>
        <p:spPr>
          <a:xfrm>
            <a:off x="9006840" y="4754880"/>
            <a:ext cx="640080" cy="822960"/>
          </a:xfrm>
          <a:prstGeom prst="parallelogram">
            <a:avLst>
              <a:gd name="adj" fmla="val 25000"/>
            </a:avLst>
          </a:prstGeom>
          <a:solidFill>
            <a:srgbClr val="FFFFFF"/>
          </a:solidFill>
          <a:ln w="9525" cap="rnd" cmpd="sng">
            <a:solidFill>
              <a:srgbClr val="3791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89" name="Google Shape;189;p3"/>
          <p:cNvSpPr/>
          <p:nvPr/>
        </p:nvSpPr>
        <p:spPr>
          <a:xfrm>
            <a:off x="9646919" y="4754880"/>
            <a:ext cx="640080" cy="822960"/>
          </a:xfrm>
          <a:prstGeom prst="parallelogram">
            <a:avLst>
              <a:gd name="adj" fmla="val 25000"/>
            </a:avLst>
          </a:prstGeom>
          <a:solidFill>
            <a:srgbClr val="FFFFFF"/>
          </a:solidFill>
          <a:ln w="9525" cap="rnd" cmpd="sng">
            <a:solidFill>
              <a:srgbClr val="37918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0" name="Google Shape;190;p3"/>
          <p:cNvSpPr/>
          <p:nvPr/>
        </p:nvSpPr>
        <p:spPr>
          <a:xfrm>
            <a:off x="7863840" y="2240280"/>
            <a:ext cx="411480" cy="411480"/>
          </a:xfrm>
          <a:prstGeom prst="star5">
            <a:avLst>
              <a:gd name="adj" fmla="val 19098"/>
              <a:gd name="hf" fmla="val 105146"/>
              <a:gd name="vf" fmla="val 110557"/>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1" name="Google Shape;191;p3"/>
          <p:cNvSpPr/>
          <p:nvPr/>
        </p:nvSpPr>
        <p:spPr>
          <a:xfrm>
            <a:off x="10287000" y="2468880"/>
            <a:ext cx="411480" cy="411480"/>
          </a:xfrm>
          <a:prstGeom prst="star5">
            <a:avLst>
              <a:gd name="adj" fmla="val 19098"/>
              <a:gd name="hf" fmla="val 105146"/>
              <a:gd name="vf" fmla="val 110557"/>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192" name="Google Shape;192;p3"/>
          <p:cNvSpPr/>
          <p:nvPr/>
        </p:nvSpPr>
        <p:spPr>
          <a:xfrm>
            <a:off x="10424160" y="4709160"/>
            <a:ext cx="411480" cy="411480"/>
          </a:xfrm>
          <a:prstGeom prst="star5">
            <a:avLst>
              <a:gd name="adj" fmla="val 19098"/>
              <a:gd name="hf" fmla="val 105146"/>
              <a:gd name="vf" fmla="val 110557"/>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193" name="Google Shape;193;p3"/>
          <p:cNvPicPr preferRelativeResize="0"/>
          <p:nvPr/>
        </p:nvPicPr>
        <p:blipFill rotWithShape="1">
          <a:blip r:embed="rId3"/>
          <a:srcRect/>
          <a:stretch>
            <a:fillRect/>
          </a:stretch>
        </p:blipFill>
        <p:spPr>
          <a:xfrm>
            <a:off x="6830568" y="1159498"/>
            <a:ext cx="5210175" cy="5428754"/>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194" name="Google Shape;194;p3"/>
          <p:cNvSpPr/>
          <p:nvPr/>
        </p:nvSpPr>
        <p:spPr>
          <a:xfrm>
            <a:off x="524185" y="4915311"/>
            <a:ext cx="6096000" cy="1870512"/>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ru-RU" sz="1800">
                <a:solidFill>
                  <a:srgbClr val="002060"/>
                </a:solidFill>
                <a:latin typeface="Century Gothic" panose="020B0502020202020204"/>
                <a:ea typeface="Century Gothic" panose="020B0502020202020204"/>
                <a:cs typeface="Century Gothic" panose="020B0502020202020204"/>
                <a:sym typeface="Century Gothic" panose="020B0502020202020204"/>
              </a:rPr>
              <a:t>Екраните не са враг! Когато са подбрани правилно, те могат да бъдат страхотен инструмент. Образователните анимации разширяват речника, а видеоразговорите помагат на детето да поддържа връзка с любими хора, които са далеч.</a:t>
            </a:r>
            <a:endParaRPr sz="1600">
              <a:solidFill>
                <a:srgbClr val="002060"/>
              </a:solidFill>
              <a:latin typeface="Century Gothic" panose="020B0502020202020204"/>
              <a:ea typeface="Century Gothic" panose="020B0502020202020204"/>
              <a:cs typeface="Century Gothic" panose="020B0502020202020204"/>
              <a:sym typeface="Century Gothic" panose="020B0502020202020204"/>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4"/>
          <p:cNvSpPr txBox="1"/>
          <p:nvPr/>
        </p:nvSpPr>
        <p:spPr>
          <a:xfrm>
            <a:off x="594360" y="384048"/>
            <a:ext cx="9191940"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a:solidFill>
                  <a:srgbClr val="243549"/>
                </a:solidFill>
                <a:latin typeface="Century Gothic" panose="020B0502020202020204"/>
                <a:ea typeface="Century Gothic" panose="020B0502020202020204"/>
                <a:cs typeface="Century Gothic" panose="020B0502020202020204"/>
                <a:sym typeface="Century Gothic" panose="020B0502020202020204"/>
              </a:rPr>
              <a:t>3. Какви са рисковете при прекомерна употреба?</a:t>
            </a:r>
          </a:p>
        </p:txBody>
      </p:sp>
      <p:sp>
        <p:nvSpPr>
          <p:cNvPr id="200" name="Google Shape;200;p4"/>
          <p:cNvSpPr txBox="1"/>
          <p:nvPr/>
        </p:nvSpPr>
        <p:spPr>
          <a:xfrm>
            <a:off x="1101626" y="885022"/>
            <a:ext cx="5521063" cy="28469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Рискът нараства, когато екранът измества други важни дейности.</a:t>
            </a:r>
          </a:p>
        </p:txBody>
      </p:sp>
      <p:sp>
        <p:nvSpPr>
          <p:cNvPr id="201" name="Google Shape;201;p4"/>
          <p:cNvSpPr txBox="1"/>
          <p:nvPr/>
        </p:nvSpPr>
        <p:spPr>
          <a:xfrm>
            <a:off x="760490" y="1205170"/>
            <a:ext cx="6326109" cy="5652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a:solidFill>
                  <a:srgbClr val="272D31"/>
                </a:solidFill>
                <a:latin typeface="Arial" panose="020B0604020202020204"/>
                <a:ea typeface="Arial" panose="020B0604020202020204"/>
                <a:cs typeface="Arial" panose="020B0604020202020204"/>
                <a:sym typeface="Arial" panose="020B0604020202020204"/>
              </a:rPr>
              <a:t>• </a:t>
            </a: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По-малко време за движение, свободна игра и преживявания с реални предмети.</a:t>
            </a:r>
          </a:p>
          <a:p>
            <a:pPr marL="0" marR="0" lvl="0" indent="0" algn="l" rtl="0">
              <a:spcBef>
                <a:spcPts val="1100"/>
              </a:spcBef>
              <a:spcAft>
                <a:spcPts val="0"/>
              </a:spcAft>
              <a:buNone/>
            </a:pP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 По-малко разговори лице в лице и семейно взаимодействие.</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Забавяне в речта и социалните умения: Екранът е еднопосочна комуникация</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 Възможни трудности с вечерното успокояване и съня. Синята светлина пречи на мелатонина.</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 Дългото заседяване и неподходящата поза могат да натоварят очите и тялото.</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 Затруднения с вниманието: Бързата смяна на кадри води до свръхстимулация</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 Съдържанието има значение: реклами, бързи и силно стимулиращи видеа не са равнозначни на образователно преживяване. </a:t>
            </a:r>
          </a:p>
          <a:p>
            <a:pPr marL="0" marR="0" lvl="0" indent="0" algn="l" rtl="0">
              <a:spcBef>
                <a:spcPts val="1100"/>
              </a:spcBef>
              <a:spcAft>
                <a:spcPts val="0"/>
              </a:spcAft>
              <a:buNone/>
            </a:pPr>
            <a:r>
              <a:rPr lang="ru-RU" sz="1600">
                <a:solidFill>
                  <a:srgbClr val="272D31"/>
                </a:solidFill>
                <a:latin typeface="Century Gothic" panose="020B0502020202020204"/>
                <a:ea typeface="Century Gothic" panose="020B0502020202020204"/>
                <a:cs typeface="Century Gothic" panose="020B0502020202020204"/>
                <a:sym typeface="Century Gothic" panose="020B0502020202020204"/>
              </a:rPr>
              <a:t>Раздразнителност и капризи: Трудности при превключване към реалния свят.</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2" name="Google Shape;202;p4"/>
          <p:cNvSpPr/>
          <p:nvPr/>
        </p:nvSpPr>
        <p:spPr>
          <a:xfrm>
            <a:off x="9921240" y="162646"/>
            <a:ext cx="914400" cy="822960"/>
          </a:xfrm>
          <a:prstGeom prst="triangle">
            <a:avLst>
              <a:gd name="adj" fmla="val 50000"/>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1800" b="1">
                <a:solidFill>
                  <a:srgbClr val="243549"/>
                </a:solidFill>
                <a:latin typeface="Arial" panose="020B0604020202020204"/>
                <a:ea typeface="Arial" panose="020B0604020202020204"/>
                <a:cs typeface="Arial" panose="020B0604020202020204"/>
                <a:sym typeface="Arial" panose="020B0604020202020204"/>
              </a:rPr>
              <a:t>!</a:t>
            </a:r>
          </a:p>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03" name="Google Shape;203;p4"/>
          <p:cNvSpPr txBox="1"/>
          <p:nvPr/>
        </p:nvSpPr>
        <p:spPr>
          <a:xfrm>
            <a:off x="621792" y="6473952"/>
            <a:ext cx="10881360" cy="228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850">
                <a:solidFill>
                  <a:srgbClr val="5B6974"/>
                </a:solidFill>
                <a:latin typeface="Arial" panose="020B0604020202020204"/>
                <a:ea typeface="Arial" panose="020B0604020202020204"/>
                <a:cs typeface="Arial" panose="020B0604020202020204"/>
                <a:sym typeface="Arial" panose="020B0604020202020204"/>
              </a:rPr>
              <a:t>За родители на деца в предучилищна възраст</a:t>
            </a:r>
          </a:p>
        </p:txBody>
      </p:sp>
      <p:sp>
        <p:nvSpPr>
          <p:cNvPr id="204" name="Google Shape;204;p4"/>
          <p:cNvSpPr/>
          <p:nvPr/>
        </p:nvSpPr>
        <p:spPr>
          <a:xfrm>
            <a:off x="717804" y="4416552"/>
            <a:ext cx="60960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chemeClr val="lt1"/>
                </a:solidFill>
                <a:latin typeface="Century Gothic" panose="020B0502020202020204"/>
                <a:ea typeface="Century Gothic" panose="020B0502020202020204"/>
                <a:cs typeface="Century Gothic" panose="020B0502020202020204"/>
                <a:sym typeface="Century Gothic" panose="020B0502020202020204"/>
              </a:rPr>
              <a:t>. </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205" name="Google Shape;205;p4"/>
          <p:cNvPicPr preferRelativeResize="0"/>
          <p:nvPr/>
        </p:nvPicPr>
        <p:blipFill rotWithShape="1">
          <a:blip r:embed="rId3"/>
          <a:srcRect/>
          <a:stretch>
            <a:fillRect/>
          </a:stretch>
        </p:blipFill>
        <p:spPr>
          <a:xfrm>
            <a:off x="7445864" y="1196913"/>
            <a:ext cx="3988776" cy="2509676"/>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06" name="Google Shape;206;p4"/>
          <p:cNvPicPr preferRelativeResize="0"/>
          <p:nvPr/>
        </p:nvPicPr>
        <p:blipFill rotWithShape="1">
          <a:blip r:embed="rId4"/>
          <a:srcRect/>
          <a:stretch>
            <a:fillRect/>
          </a:stretch>
        </p:blipFill>
        <p:spPr>
          <a:xfrm>
            <a:off x="11039816" y="120744"/>
            <a:ext cx="926672" cy="926672"/>
          </a:xfrm>
          <a:prstGeom prst="rect">
            <a:avLst/>
          </a:prstGeom>
          <a:noFill/>
          <a:ln>
            <a:noFill/>
          </a:ln>
        </p:spPr>
      </p:pic>
      <p:pic>
        <p:nvPicPr>
          <p:cNvPr id="207" name="Google Shape;207;p4"/>
          <p:cNvPicPr preferRelativeResize="0"/>
          <p:nvPr/>
        </p:nvPicPr>
        <p:blipFill rotWithShape="1">
          <a:blip r:embed="rId5"/>
          <a:srcRect/>
          <a:stretch>
            <a:fillRect/>
          </a:stretch>
        </p:blipFill>
        <p:spPr>
          <a:xfrm>
            <a:off x="7513019" y="4018480"/>
            <a:ext cx="3988775" cy="2478342"/>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p:nvPr/>
        </p:nvSpPr>
        <p:spPr>
          <a:xfrm>
            <a:off x="594360" y="384048"/>
            <a:ext cx="815479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a:solidFill>
                  <a:srgbClr val="0A304A"/>
                </a:solidFill>
                <a:latin typeface="Century Gothic" panose="020B0502020202020204"/>
                <a:ea typeface="Century Gothic" panose="020B0502020202020204"/>
                <a:cs typeface="Century Gothic" panose="020B0502020202020204"/>
                <a:sym typeface="Century Gothic" panose="020B0502020202020204"/>
              </a:rPr>
              <a:t>Прекомерна</a:t>
            </a:r>
            <a:r>
              <a:rPr lang="ru-RU" sz="2800" b="1">
                <a:solidFill>
                  <a:schemeClr val="dk1"/>
                </a:solidFill>
                <a:latin typeface="Century Gothic" panose="020B0502020202020204"/>
                <a:ea typeface="Century Gothic" panose="020B0502020202020204"/>
                <a:cs typeface="Century Gothic" panose="020B0502020202020204"/>
                <a:sym typeface="Century Gothic" panose="020B0502020202020204"/>
              </a:rPr>
              <a:t> </a:t>
            </a:r>
            <a:r>
              <a:rPr lang="ru-RU" sz="2800" b="1">
                <a:solidFill>
                  <a:srgbClr val="0A304A"/>
                </a:solidFill>
                <a:latin typeface="Century Gothic" panose="020B0502020202020204"/>
                <a:ea typeface="Century Gothic" panose="020B0502020202020204"/>
                <a:cs typeface="Century Gothic" panose="020B0502020202020204"/>
                <a:sym typeface="Century Gothic" panose="020B0502020202020204"/>
              </a:rPr>
              <a:t>употреба: Физически рискове</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213" name="Google Shape;213;p5"/>
          <p:cNvSpPr txBox="1"/>
          <p:nvPr/>
        </p:nvSpPr>
        <p:spPr>
          <a:xfrm>
            <a:off x="1055072" y="916091"/>
            <a:ext cx="6105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DC2626"/>
              </a:buClr>
              <a:buSzPts val="1800"/>
              <a:buFont typeface="Plus Jakarta Sans"/>
              <a:buNone/>
            </a:pPr>
            <a:r>
              <a:rPr lang="ru-RU" sz="1800" b="1" i="0">
                <a:solidFill>
                  <a:srgbClr val="DC2626"/>
                </a:solidFill>
                <a:latin typeface="Plus Jakarta Sans"/>
                <a:ea typeface="Plus Jakarta Sans"/>
                <a:cs typeface="Plus Jakarta Sans"/>
                <a:sym typeface="Plus Jakarta Sans"/>
              </a:rPr>
              <a:t>З</a:t>
            </a:r>
            <a:r>
              <a:rPr lang="ru-RU" sz="1800" b="1" i="0">
                <a:solidFill>
                  <a:srgbClr val="DC2626"/>
                </a:solidFill>
                <a:latin typeface="Century Gothic" panose="020B0502020202020204"/>
                <a:ea typeface="Century Gothic" panose="020B0502020202020204"/>
                <a:cs typeface="Century Gothic" panose="020B0502020202020204"/>
                <a:sym typeface="Century Gothic" panose="020B0502020202020204"/>
              </a:rPr>
              <a:t>аседнал начин на живот</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214" name="Google Shape;214;p5"/>
          <p:cNvSpPr txBox="1"/>
          <p:nvPr/>
        </p:nvSpPr>
        <p:spPr>
          <a:xfrm>
            <a:off x="1055076" y="1391423"/>
            <a:ext cx="6105300" cy="3693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451A1A"/>
                </a:solidFill>
                <a:latin typeface="Century Gothic" panose="020B0502020202020204"/>
                <a:ea typeface="Century Gothic" panose="020B0502020202020204"/>
                <a:cs typeface="Century Gothic" panose="020B0502020202020204"/>
                <a:sym typeface="Century Gothic" panose="020B0502020202020204"/>
              </a:rPr>
              <a:t>Повишен риск от затлъстяване и умора.</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15" name="Google Shape;215;p5"/>
          <p:cNvSpPr txBox="1"/>
          <p:nvPr/>
        </p:nvSpPr>
        <p:spPr>
          <a:xfrm>
            <a:off x="594360" y="2243921"/>
            <a:ext cx="6105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DC2626"/>
              </a:buClr>
              <a:buSzPts val="1800"/>
              <a:buFont typeface="Plus Jakarta Sans"/>
              <a:buNone/>
            </a:pPr>
            <a:r>
              <a:rPr lang="ru-RU" sz="1800" b="1" i="0">
                <a:solidFill>
                  <a:srgbClr val="DC2626"/>
                </a:solidFill>
                <a:latin typeface="Plus Jakarta Sans"/>
                <a:ea typeface="Plus Jakarta Sans"/>
                <a:cs typeface="Plus Jakarta Sans"/>
                <a:sym typeface="Plus Jakarta Sans"/>
              </a:rPr>
              <a:t>З</a:t>
            </a:r>
            <a:r>
              <a:rPr lang="ru-RU" sz="1800" b="1" i="0">
                <a:solidFill>
                  <a:srgbClr val="DC2626"/>
                </a:solidFill>
                <a:latin typeface="Century Gothic" panose="020B0502020202020204"/>
                <a:ea typeface="Century Gothic" panose="020B0502020202020204"/>
                <a:cs typeface="Century Gothic" panose="020B0502020202020204"/>
                <a:sym typeface="Century Gothic" panose="020B0502020202020204"/>
              </a:rPr>
              <a:t>рително претоварване</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216" name="Google Shape;216;p5"/>
          <p:cNvSpPr txBox="1"/>
          <p:nvPr/>
        </p:nvSpPr>
        <p:spPr>
          <a:xfrm>
            <a:off x="1055076" y="2800383"/>
            <a:ext cx="6105300" cy="3693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451A1A"/>
                </a:solidFill>
                <a:latin typeface="Century Gothic" panose="020B0502020202020204"/>
                <a:ea typeface="Century Gothic" panose="020B0502020202020204"/>
                <a:cs typeface="Century Gothic" panose="020B0502020202020204"/>
                <a:sym typeface="Century Gothic" panose="020B0502020202020204"/>
              </a:rPr>
              <a:t>Сухота в очите и риск от късогледство.</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17" name="Google Shape;217;p5"/>
          <p:cNvSpPr txBox="1"/>
          <p:nvPr/>
        </p:nvSpPr>
        <p:spPr>
          <a:xfrm>
            <a:off x="594360" y="3742525"/>
            <a:ext cx="6105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DC2626"/>
              </a:buClr>
              <a:buSzPts val="1800"/>
              <a:buFont typeface="Plus Jakarta Sans"/>
              <a:buNone/>
            </a:pPr>
            <a:r>
              <a:rPr lang="ru-RU" sz="1800" b="1" i="0">
                <a:solidFill>
                  <a:srgbClr val="DC2626"/>
                </a:solidFill>
                <a:latin typeface="Century Gothic" panose="020B0502020202020204"/>
                <a:ea typeface="Century Gothic" panose="020B0502020202020204"/>
                <a:cs typeface="Century Gothic" panose="020B0502020202020204"/>
                <a:sym typeface="Century Gothic" panose="020B0502020202020204"/>
              </a:rPr>
              <a:t>Гръбначни изкривявания</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218" name="Google Shape;218;p5"/>
          <p:cNvSpPr txBox="1"/>
          <p:nvPr/>
        </p:nvSpPr>
        <p:spPr>
          <a:xfrm>
            <a:off x="1055076" y="4209366"/>
            <a:ext cx="6105378" cy="369332"/>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451A1A"/>
                </a:solidFill>
                <a:latin typeface="Century Gothic" panose="020B0502020202020204"/>
                <a:ea typeface="Century Gothic" panose="020B0502020202020204"/>
                <a:cs typeface="Century Gothic" panose="020B0502020202020204"/>
                <a:sym typeface="Century Gothic" panose="020B0502020202020204"/>
              </a:rPr>
              <a:t>Неправилна стойка при гледане на устройства.</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219" name="Google Shape;219;p5"/>
          <p:cNvPicPr preferRelativeResize="0"/>
          <p:nvPr/>
        </p:nvPicPr>
        <p:blipFill>
          <a:blip r:embed="rId3"/>
          <a:stretch>
            <a:fillRect/>
          </a:stretch>
        </p:blipFill>
        <p:spPr>
          <a:xfrm>
            <a:off x="8350125" y="916112"/>
            <a:ext cx="2517850" cy="1883150"/>
          </a:xfrm>
          <a:prstGeom prst="rect">
            <a:avLst/>
          </a:prstGeom>
          <a:noFill/>
          <a:ln>
            <a:noFill/>
          </a:ln>
        </p:spPr>
      </p:pic>
      <p:pic>
        <p:nvPicPr>
          <p:cNvPr id="220" name="Google Shape;220;p5"/>
          <p:cNvPicPr preferRelativeResize="0"/>
          <p:nvPr/>
        </p:nvPicPr>
        <p:blipFill>
          <a:blip r:embed="rId4"/>
          <a:stretch>
            <a:fillRect/>
          </a:stretch>
        </p:blipFill>
        <p:spPr>
          <a:xfrm>
            <a:off x="9278175" y="3169675"/>
            <a:ext cx="1762637" cy="2062275"/>
          </a:xfrm>
          <a:prstGeom prst="rect">
            <a:avLst/>
          </a:prstGeom>
          <a:noFill/>
          <a:ln>
            <a:noFill/>
          </a:ln>
        </p:spPr>
      </p:pic>
      <p:pic>
        <p:nvPicPr>
          <p:cNvPr id="221" name="Google Shape;221;p5"/>
          <p:cNvPicPr preferRelativeResize="0"/>
          <p:nvPr/>
        </p:nvPicPr>
        <p:blipFill>
          <a:blip r:embed="rId5"/>
          <a:stretch>
            <a:fillRect/>
          </a:stretch>
        </p:blipFill>
        <p:spPr>
          <a:xfrm>
            <a:off x="6079700" y="4684650"/>
            <a:ext cx="2669450" cy="206227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6"/>
          <p:cNvSpPr txBox="1"/>
          <p:nvPr/>
        </p:nvSpPr>
        <p:spPr>
          <a:xfrm>
            <a:off x="731519" y="708633"/>
            <a:ext cx="9537895"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800" b="1">
                <a:solidFill>
                  <a:srgbClr val="0A304A"/>
                </a:solidFill>
                <a:latin typeface="Century Gothic" panose="020B0502020202020204"/>
                <a:ea typeface="Century Gothic" panose="020B0502020202020204"/>
                <a:cs typeface="Century Gothic" panose="020B0502020202020204"/>
                <a:sym typeface="Century Gothic" panose="020B0502020202020204"/>
              </a:rPr>
              <a:t>Прекомерна</a:t>
            </a:r>
            <a:r>
              <a:rPr lang="ru-RU" sz="2800" b="1">
                <a:solidFill>
                  <a:schemeClr val="dk1"/>
                </a:solidFill>
                <a:latin typeface="Century Gothic" panose="020B0502020202020204"/>
                <a:ea typeface="Century Gothic" panose="020B0502020202020204"/>
                <a:cs typeface="Century Gothic" panose="020B0502020202020204"/>
                <a:sym typeface="Century Gothic" panose="020B0502020202020204"/>
              </a:rPr>
              <a:t> </a:t>
            </a:r>
            <a:r>
              <a:rPr lang="ru-RU" sz="2800" b="1">
                <a:solidFill>
                  <a:srgbClr val="0A304A"/>
                </a:solidFill>
                <a:latin typeface="Century Gothic" panose="020B0502020202020204"/>
                <a:ea typeface="Century Gothic" panose="020B0502020202020204"/>
                <a:cs typeface="Century Gothic" panose="020B0502020202020204"/>
                <a:sym typeface="Century Gothic" panose="020B0502020202020204"/>
              </a:rPr>
              <a:t>употреба: Когнитивни и емоционални рискове</a:t>
            </a:r>
          </a:p>
        </p:txBody>
      </p:sp>
      <p:sp>
        <p:nvSpPr>
          <p:cNvPr id="227" name="Google Shape;227;p6"/>
          <p:cNvSpPr txBox="1"/>
          <p:nvPr/>
        </p:nvSpPr>
        <p:spPr>
          <a:xfrm>
            <a:off x="731519" y="2284214"/>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9F1239"/>
              </a:buClr>
              <a:buSzPts val="1800"/>
              <a:buFont typeface="Plus Jakarta Sans"/>
              <a:buNone/>
            </a:pPr>
            <a:r>
              <a:rPr lang="ru-RU" sz="1800" b="1" i="0">
                <a:solidFill>
                  <a:srgbClr val="9F1239"/>
                </a:solidFill>
                <a:latin typeface="Plus Jakarta Sans"/>
                <a:ea typeface="Plus Jakarta Sans"/>
                <a:cs typeface="Plus Jakarta Sans"/>
                <a:sym typeface="Plus Jakarta Sans"/>
              </a:rPr>
              <a:t>Внимание и фокус</a:t>
            </a:r>
          </a:p>
        </p:txBody>
      </p:sp>
      <p:sp>
        <p:nvSpPr>
          <p:cNvPr id="228" name="Google Shape;228;p6"/>
          <p:cNvSpPr txBox="1"/>
          <p:nvPr/>
        </p:nvSpPr>
        <p:spPr>
          <a:xfrm>
            <a:off x="1111347" y="2653546"/>
            <a:ext cx="6105378" cy="369332"/>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4C0519"/>
                </a:solidFill>
                <a:latin typeface="Plus Jakarta Sans"/>
                <a:ea typeface="Plus Jakarta Sans"/>
                <a:cs typeface="Plus Jakarta Sans"/>
                <a:sym typeface="Plus Jakarta Sans"/>
              </a:rPr>
              <a:t>Трудности при продължителна концентрация.</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29" name="Google Shape;229;p6"/>
          <p:cNvSpPr txBox="1"/>
          <p:nvPr/>
        </p:nvSpPr>
        <p:spPr>
          <a:xfrm>
            <a:off x="731519" y="3240817"/>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9F1239"/>
              </a:buClr>
              <a:buSzPts val="1800"/>
              <a:buFont typeface="Plus Jakarta Sans"/>
              <a:buNone/>
            </a:pPr>
            <a:r>
              <a:rPr lang="ru-RU" sz="1800" b="1" i="0">
                <a:solidFill>
                  <a:srgbClr val="9F1239"/>
                </a:solidFill>
                <a:latin typeface="Plus Jakarta Sans"/>
                <a:ea typeface="Plus Jakarta Sans"/>
                <a:cs typeface="Plus Jakarta Sans"/>
                <a:sym typeface="Plus Jakarta Sans"/>
              </a:rPr>
              <a:t>Спадаща толерантност</a:t>
            </a:r>
          </a:p>
        </p:txBody>
      </p:sp>
      <p:sp>
        <p:nvSpPr>
          <p:cNvPr id="230" name="Google Shape;230;p6"/>
          <p:cNvSpPr txBox="1"/>
          <p:nvPr/>
        </p:nvSpPr>
        <p:spPr>
          <a:xfrm>
            <a:off x="1111347" y="3748930"/>
            <a:ext cx="6105378" cy="369332"/>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4C0519"/>
                </a:solidFill>
                <a:latin typeface="Plus Jakarta Sans"/>
                <a:ea typeface="Plus Jakarta Sans"/>
                <a:cs typeface="Plus Jakarta Sans"/>
                <a:sym typeface="Plus Jakarta Sans"/>
              </a:rPr>
              <a:t>Раздразнителност при липса на стимулация.</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31" name="Google Shape;231;p6"/>
          <p:cNvSpPr txBox="1"/>
          <p:nvPr/>
        </p:nvSpPr>
        <p:spPr>
          <a:xfrm>
            <a:off x="731519" y="4336201"/>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9F1239"/>
              </a:buClr>
              <a:buSzPts val="1800"/>
              <a:buFont typeface="Plus Jakarta Sans"/>
              <a:buNone/>
            </a:pPr>
            <a:r>
              <a:rPr lang="ru-RU" sz="1800" b="1" i="0">
                <a:solidFill>
                  <a:srgbClr val="9F1239"/>
                </a:solidFill>
                <a:latin typeface="Plus Jakarta Sans"/>
                <a:ea typeface="Plus Jakarta Sans"/>
                <a:cs typeface="Plus Jakarta Sans"/>
                <a:sym typeface="Plus Jakarta Sans"/>
              </a:rPr>
              <a:t>Социална изолация</a:t>
            </a:r>
          </a:p>
        </p:txBody>
      </p:sp>
      <p:sp>
        <p:nvSpPr>
          <p:cNvPr id="232" name="Google Shape;232;p6"/>
          <p:cNvSpPr txBox="1"/>
          <p:nvPr/>
        </p:nvSpPr>
        <p:spPr>
          <a:xfrm>
            <a:off x="1111347" y="4844314"/>
            <a:ext cx="6105378" cy="369332"/>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4C0519"/>
                </a:solidFill>
                <a:latin typeface="Plus Jakarta Sans"/>
                <a:ea typeface="Plus Jakarta Sans"/>
                <a:cs typeface="Plus Jakarta Sans"/>
                <a:sym typeface="Plus Jakarta Sans"/>
              </a:rPr>
              <a:t>Замяна на живия контакт с виртуален.</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233" name="Google Shape;233;p6"/>
          <p:cNvPicPr preferRelativeResize="0"/>
          <p:nvPr/>
        </p:nvPicPr>
        <p:blipFill>
          <a:blip r:embed="rId3"/>
          <a:stretch>
            <a:fillRect/>
          </a:stretch>
        </p:blipFill>
        <p:spPr>
          <a:xfrm>
            <a:off x="8255550" y="1411529"/>
            <a:ext cx="3169200" cy="2114725"/>
          </a:xfrm>
          <a:prstGeom prst="rect">
            <a:avLst/>
          </a:prstGeom>
          <a:noFill/>
          <a:ln>
            <a:noFill/>
          </a:ln>
        </p:spPr>
      </p:pic>
      <p:pic>
        <p:nvPicPr>
          <p:cNvPr id="234" name="Google Shape;234;p6"/>
          <p:cNvPicPr preferRelativeResize="0"/>
          <p:nvPr/>
        </p:nvPicPr>
        <p:blipFill>
          <a:blip r:embed="rId4"/>
          <a:stretch>
            <a:fillRect/>
          </a:stretch>
        </p:blipFill>
        <p:spPr>
          <a:xfrm>
            <a:off x="8372700" y="4056799"/>
            <a:ext cx="3169200" cy="2099601"/>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8"/>
          <p:cNvSpPr txBox="1"/>
          <p:nvPr/>
        </p:nvSpPr>
        <p:spPr>
          <a:xfrm>
            <a:off x="633046" y="525752"/>
            <a:ext cx="6935372" cy="523220"/>
          </a:xfrm>
          <a:prstGeom prst="rect">
            <a:avLst/>
          </a:prstGeom>
          <a:noFill/>
          <a:ln>
            <a:solidFill>
              <a:schemeClr val="accent1"/>
            </a:solid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4.</a:t>
            </a:r>
            <a:r>
              <a:rPr lang="ru-RU" sz="2800" b="1" i="0"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Екраните </a:t>
            </a:r>
            <a:r>
              <a:rPr lang="ru-RU"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и развиващият се мозък</a:t>
            </a:r>
            <a:endParaRPr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40" name="Google Shape;240;p8"/>
          <p:cNvSpPr txBox="1"/>
          <p:nvPr/>
        </p:nvSpPr>
        <p:spPr>
          <a:xfrm>
            <a:off x="757150" y="1245203"/>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334155"/>
                </a:solidFill>
                <a:latin typeface="Plus Jakarta Sans"/>
                <a:ea typeface="Plus Jakarta Sans"/>
                <a:cs typeface="Plus Jakarta Sans"/>
                <a:sym typeface="Plus Jakarta Sans"/>
              </a:rPr>
              <a:t>Ранното детство е период на интензивно изграждане на невронни връзки.</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41" name="Google Shape;241;p8"/>
          <p:cNvSpPr txBox="1"/>
          <p:nvPr/>
        </p:nvSpPr>
        <p:spPr>
          <a:xfrm>
            <a:off x="757143" y="2250167"/>
            <a:ext cx="6105300" cy="646500"/>
          </a:xfrm>
          <a:prstGeom prst="rect">
            <a:avLst/>
          </a:prstGeom>
          <a:solidFill>
            <a:srgbClr val="FFD966"/>
          </a:solidFill>
          <a:ln>
            <a:noFill/>
          </a:ln>
        </p:spPr>
        <p:txBody>
          <a:bodyPr spcFirstLastPara="1" wrap="square" lIns="91425" tIns="45700" rIns="91425" bIns="45700" anchor="t" anchorCtr="0">
            <a:spAutoFit/>
          </a:bodyPr>
          <a:lstStyle/>
          <a:p>
            <a:pPr marL="0" marR="0" lvl="0" indent="-114300" algn="l" rtl="0">
              <a:spcBef>
                <a:spcPts val="0"/>
              </a:spcBef>
              <a:spcAft>
                <a:spcPts val="0"/>
              </a:spcAft>
              <a:buClr>
                <a:srgbClr val="475569"/>
              </a:buClr>
              <a:buSzPts val="1800"/>
              <a:buFont typeface="Arial" panose="020B0604020202020204"/>
              <a:buChar char="•"/>
            </a:pPr>
            <a:r>
              <a:rPr lang="ru-RU" sz="1800" b="1" i="0">
                <a:solidFill>
                  <a:srgbClr val="475569"/>
                </a:solidFill>
                <a:latin typeface="Plus Jakarta Sans"/>
                <a:ea typeface="Plus Jakarta Sans"/>
                <a:cs typeface="Plus Jakarta Sans"/>
                <a:sym typeface="Plus Jakarta Sans"/>
              </a:rPr>
              <a:t> Допаминов цикъл:</a:t>
            </a:r>
            <a:r>
              <a:rPr lang="ru-RU" sz="1800" b="0" i="0">
                <a:solidFill>
                  <a:srgbClr val="475569"/>
                </a:solidFill>
                <a:latin typeface="Plus Jakarta Sans"/>
                <a:ea typeface="Plus Jakarta Sans"/>
                <a:cs typeface="Plus Jakarta Sans"/>
                <a:sym typeface="Plus Jakarta Sans"/>
              </a:rPr>
              <a:t> Бързата смяна на кадри придизвиква свръхстимулация.</a:t>
            </a:r>
          </a:p>
        </p:txBody>
      </p:sp>
      <p:sp>
        <p:nvSpPr>
          <p:cNvPr id="242" name="Google Shape;242;p8"/>
          <p:cNvSpPr txBox="1"/>
          <p:nvPr/>
        </p:nvSpPr>
        <p:spPr>
          <a:xfrm>
            <a:off x="757143" y="3262109"/>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114300" algn="l" rtl="0">
              <a:spcBef>
                <a:spcPts val="0"/>
              </a:spcBef>
              <a:spcAft>
                <a:spcPts val="0"/>
              </a:spcAft>
              <a:buClr>
                <a:srgbClr val="475569"/>
              </a:buClr>
              <a:buSzPts val="1800"/>
              <a:buFont typeface="Arial" panose="020B0604020202020204"/>
              <a:buChar char="•"/>
            </a:pPr>
            <a:r>
              <a:rPr lang="ru-RU" sz="1800" b="1" i="0">
                <a:solidFill>
                  <a:srgbClr val="475569"/>
                </a:solidFill>
                <a:latin typeface="Plus Jakarta Sans"/>
                <a:ea typeface="Plus Jakarta Sans"/>
                <a:cs typeface="Plus Jakarta Sans"/>
                <a:sym typeface="Plus Jakarta Sans"/>
              </a:rPr>
              <a:t> Сетивна интеграция:</a:t>
            </a:r>
            <a:r>
              <a:rPr lang="ru-RU" sz="1800" b="0" i="0">
                <a:solidFill>
                  <a:srgbClr val="475569"/>
                </a:solidFill>
                <a:latin typeface="Plus Jakarta Sans"/>
                <a:ea typeface="Plus Jakarta Sans"/>
                <a:cs typeface="Plus Jakarta Sans"/>
                <a:sym typeface="Plus Jakarta Sans"/>
              </a:rPr>
              <a:t> Мозъкът се нуждае от 3D преживявания (допир, мирис, баланс).</a:t>
            </a:r>
          </a:p>
        </p:txBody>
      </p:sp>
      <p:sp>
        <p:nvSpPr>
          <p:cNvPr id="243" name="Google Shape;243;p8"/>
          <p:cNvSpPr txBox="1"/>
          <p:nvPr/>
        </p:nvSpPr>
        <p:spPr>
          <a:xfrm>
            <a:off x="757143" y="4274029"/>
            <a:ext cx="6105300" cy="1038900"/>
          </a:xfrm>
          <a:prstGeom prst="rect">
            <a:avLst/>
          </a:prstGeom>
          <a:solidFill>
            <a:srgbClr val="F6C64C"/>
          </a:solidFill>
          <a:ln>
            <a:noFill/>
          </a:ln>
        </p:spPr>
        <p:txBody>
          <a:bodyPr spcFirstLastPara="1" wrap="square" lIns="91425" tIns="45700" rIns="91425" bIns="45700" anchor="t" anchorCtr="0">
            <a:spAutoFit/>
          </a:bodyPr>
          <a:lstStyle/>
          <a:p>
            <a:pPr marL="0" marR="0" lvl="0" indent="-114300" algn="l" rtl="0">
              <a:spcBef>
                <a:spcPts val="0"/>
              </a:spcBef>
              <a:spcAft>
                <a:spcPts val="0"/>
              </a:spcAft>
              <a:buClr>
                <a:srgbClr val="475569"/>
              </a:buClr>
              <a:buSzPts val="1800"/>
              <a:buFont typeface="Arial" panose="020B0604020202020204"/>
              <a:buChar char="•"/>
            </a:pPr>
            <a:r>
              <a:rPr lang="ru-RU" sz="1800" b="0" i="0">
                <a:solidFill>
                  <a:srgbClr val="475569"/>
                </a:solidFill>
                <a:latin typeface="Plus Jakarta Sans"/>
                <a:ea typeface="Plus Jakarta Sans"/>
                <a:cs typeface="Plus Jakarta Sans"/>
                <a:sym typeface="Plus Jakarta Sans"/>
              </a:rPr>
              <a:t>-</a:t>
            </a:r>
            <a:r>
              <a:rPr lang="ru-RU" sz="1800" b="1">
                <a:solidFill>
                  <a:srgbClr val="475569"/>
                </a:solidFill>
                <a:latin typeface="Plus Jakarta Sans"/>
                <a:ea typeface="Plus Jakarta Sans"/>
                <a:cs typeface="Plus Jakarta Sans"/>
                <a:sym typeface="Plus Jakarta Sans"/>
              </a:rPr>
              <a:t>Саморегулация:</a:t>
            </a:r>
            <a:r>
              <a:rPr lang="ru-RU" sz="1800">
                <a:solidFill>
                  <a:srgbClr val="475569"/>
                </a:solidFill>
                <a:latin typeface="Plus Jakarta Sans"/>
                <a:ea typeface="Plus Jakarta Sans"/>
                <a:cs typeface="Plus Jakarta Sans"/>
                <a:sym typeface="Plus Jakarta Sans"/>
              </a:rPr>
              <a:t> Екраните пречат на самостоятелното успокояване</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900"/>
              </a:spcBef>
              <a:spcAft>
                <a:spcPts val="0"/>
              </a:spcAft>
              <a:buClr>
                <a:schemeClr val="lt1"/>
              </a:buClr>
              <a:buSzPts val="1800"/>
              <a:buFont typeface="Arial" panose="020B0604020202020204"/>
              <a:buNone/>
            </a:pPr>
            <a:endParaRPr sz="1800" b="0" i="0">
              <a:solidFill>
                <a:srgbClr val="475569"/>
              </a:solidFill>
              <a:latin typeface="Plus Jakarta Sans"/>
              <a:ea typeface="Plus Jakarta Sans"/>
              <a:cs typeface="Plus Jakarta Sans"/>
              <a:sym typeface="Plus Jakarta Sans"/>
            </a:endParaRPr>
          </a:p>
        </p:txBody>
      </p:sp>
      <p:pic>
        <p:nvPicPr>
          <p:cNvPr id="244" name="Google Shape;244;p8"/>
          <p:cNvPicPr preferRelativeResize="0"/>
          <p:nvPr/>
        </p:nvPicPr>
        <p:blipFill>
          <a:blip r:embed="rId3"/>
          <a:stretch>
            <a:fillRect/>
          </a:stretch>
        </p:blipFill>
        <p:spPr>
          <a:xfrm>
            <a:off x="7106300" y="1201376"/>
            <a:ext cx="4933300" cy="4266275"/>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7"/>
          <p:cNvSpPr/>
          <p:nvPr/>
        </p:nvSpPr>
        <p:spPr>
          <a:xfrm>
            <a:off x="105623" y="206564"/>
            <a:ext cx="11564293" cy="3001591"/>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ru-RU" sz="1400">
                <a:solidFill>
                  <a:srgbClr val="272D31"/>
                </a:solidFill>
                <a:latin typeface="Century Gothic" panose="020B0502020202020204"/>
                <a:ea typeface="Century Gothic" panose="020B0502020202020204"/>
                <a:cs typeface="Century Gothic" panose="020B0502020202020204"/>
                <a:sym typeface="Century Gothic" panose="020B0502020202020204"/>
              </a:rPr>
              <a:t>Доскоро Американската педиатрична асоциация (AAP) твърдеше, че до 2-годишна възраст децата не трябва да прекарват никакво време пред екрана – нито пред телевизора (макар да има специални бебешки канали), нито пред екраните на „усмирителните” таблети или телефони на родителите си. Според тях децата над 18 месеца могат да прекарват време пред телевизионния екран или компютърния монитор например за дейности като видео чат с членове на семейството или гледане на „качествени телевизионни програми”. </a:t>
            </a:r>
            <a:endParaRPr sz="1400">
              <a:solidFill>
                <a:srgbClr val="272D3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lnSpc>
                <a:spcPct val="107000"/>
              </a:lnSpc>
              <a:spcBef>
                <a:spcPts val="800"/>
              </a:spcBef>
              <a:spcAft>
                <a:spcPts val="0"/>
              </a:spcAft>
              <a:buNone/>
            </a:pPr>
            <a:r>
              <a:rPr lang="ru-RU" sz="1400">
                <a:solidFill>
                  <a:srgbClr val="272D31"/>
                </a:solidFill>
                <a:latin typeface="Century Gothic" panose="020B0502020202020204"/>
                <a:ea typeface="Century Gothic" panose="020B0502020202020204"/>
                <a:cs typeface="Century Gothic" panose="020B0502020202020204"/>
                <a:sym typeface="Century Gothic" panose="020B0502020202020204"/>
              </a:rPr>
              <a:t>Защо прекаляването е опасно точно в тази възраст? Мозъкът на предучилищното дете се развива чрез движение, докосване и общуване „очи в очи“. Когато детето прекарва часове пред </a:t>
            </a:r>
            <a:r>
              <a:rPr lang="ru-RU" sz="1400">
                <a:solidFill>
                  <a:srgbClr val="272D31"/>
                </a:solidFill>
                <a:latin typeface="Algerian" panose="04020705040A02060702"/>
                <a:ea typeface="Algerian" panose="04020705040A02060702"/>
                <a:cs typeface="Algerian" panose="04020705040A02060702"/>
                <a:sym typeface="Algerian" panose="04020705040A02060702"/>
              </a:rPr>
              <a:t>екрана</a:t>
            </a:r>
            <a:r>
              <a:rPr lang="ru-RU" sz="1400">
                <a:solidFill>
                  <a:srgbClr val="272D31"/>
                </a:solidFill>
                <a:latin typeface="Century Gothic" panose="020B0502020202020204"/>
                <a:ea typeface="Century Gothic" panose="020B0502020202020204"/>
                <a:cs typeface="Century Gothic" panose="020B0502020202020204"/>
                <a:sym typeface="Century Gothic" panose="020B0502020202020204"/>
              </a:rPr>
              <a:t>, то губи ценно време за игра. Прекомерната стимулация води до тръшкане при спиране на устройството и липса на търпение в реални ситуации. </a:t>
            </a:r>
          </a:p>
          <a:p>
            <a:pPr marL="0" marR="0" lvl="0" indent="0" algn="l" rtl="0">
              <a:lnSpc>
                <a:spcPct val="107000"/>
              </a:lnSpc>
              <a:spcBef>
                <a:spcPts val="800"/>
              </a:spcBef>
              <a:spcAft>
                <a:spcPts val="0"/>
              </a:spcAft>
              <a:buNone/>
            </a:pPr>
            <a:r>
              <a:rPr lang="ru-RU" sz="1400">
                <a:solidFill>
                  <a:srgbClr val="272D31"/>
                </a:solidFill>
                <a:latin typeface="Century Gothic" panose="020B0502020202020204"/>
                <a:ea typeface="Century Gothic" panose="020B0502020202020204"/>
                <a:cs typeface="Century Gothic" panose="020B0502020202020204"/>
                <a:sym typeface="Century Gothic" panose="020B0502020202020204"/>
              </a:rPr>
              <a:t>Къде обаче е границата и кога е прекалено рано децата да бъдат оставяни да гледат телевизия или да си играят с умните устройства?</a:t>
            </a:r>
            <a:endParaRPr sz="1400">
              <a:solidFill>
                <a:srgbClr val="272D3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lnSpc>
                <a:spcPct val="107000"/>
              </a:lnSpc>
              <a:spcBef>
                <a:spcPts val="800"/>
              </a:spcBef>
              <a:spcAft>
                <a:spcPts val="0"/>
              </a:spcAft>
              <a:buNone/>
            </a:pPr>
            <a:endParaRPr sz="1800">
              <a:solidFill>
                <a:srgbClr val="272D31"/>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250" name="Google Shape;250;p7"/>
          <p:cNvPicPr preferRelativeResize="0"/>
          <p:nvPr/>
        </p:nvPicPr>
        <p:blipFill rotWithShape="1">
          <a:blip r:embed="rId3"/>
          <a:srcRect/>
          <a:stretch>
            <a:fillRect/>
          </a:stretch>
        </p:blipFill>
        <p:spPr>
          <a:xfrm>
            <a:off x="2897109" y="2668722"/>
            <a:ext cx="5015620" cy="2821286"/>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251" name="Google Shape;251;p7"/>
          <p:cNvSpPr/>
          <p:nvPr/>
        </p:nvSpPr>
        <p:spPr>
          <a:xfrm>
            <a:off x="1356509" y="5671079"/>
            <a:ext cx="906251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a:solidFill>
                  <a:srgbClr val="272D31"/>
                </a:solidFill>
                <a:latin typeface="Century Gothic" panose="020B0502020202020204"/>
                <a:ea typeface="Century Gothic" panose="020B0502020202020204"/>
                <a:cs typeface="Century Gothic" panose="020B0502020202020204"/>
                <a:sym typeface="Century Gothic" panose="020B0502020202020204"/>
              </a:rPr>
              <a:t>Важното е те да не бъдат оставяни сами пред екрана, а винаги да са под надзора на възрастен, който да определя какво да правят те и колко дълго.  </a:t>
            </a:r>
            <a:endParaRPr sz="1800">
              <a:solidFill>
                <a:srgbClr val="272D31"/>
              </a:solidFill>
              <a:latin typeface="Century Gothic" panose="020B0502020202020204"/>
              <a:ea typeface="Century Gothic" panose="020B0502020202020204"/>
              <a:cs typeface="Century Gothic" panose="020B0502020202020204"/>
              <a:sym typeface="Century Gothic" panose="020B0502020202020204"/>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9"/>
          <p:cNvSpPr txBox="1"/>
          <p:nvPr/>
        </p:nvSpPr>
        <p:spPr>
          <a:xfrm>
            <a:off x="675248" y="705061"/>
            <a:ext cx="728706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dirty="0">
                <a:solidFill>
                  <a:srgbClr val="0F172A"/>
                </a:solidFill>
                <a:latin typeface="Century Gothic" panose="020B0502020202020204"/>
                <a:ea typeface="Century Gothic" panose="020B0502020202020204"/>
                <a:cs typeface="Century Gothic" panose="020B0502020202020204"/>
                <a:sym typeface="Century Gothic" panose="020B0502020202020204"/>
              </a:rPr>
              <a:t>5</a:t>
            </a:r>
            <a:r>
              <a:rPr lang="ru-RU" sz="2800" b="1"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a:t>
            </a:r>
            <a:r>
              <a:rPr lang="ru-RU" sz="2800" b="1" i="0"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Екранно </a:t>
            </a:r>
            <a:r>
              <a:rPr lang="ru-RU"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време според възрастта</a:t>
            </a:r>
          </a:p>
        </p:txBody>
      </p:sp>
      <p:sp>
        <p:nvSpPr>
          <p:cNvPr id="257" name="Google Shape;257;p9"/>
          <p:cNvSpPr txBox="1"/>
          <p:nvPr/>
        </p:nvSpPr>
        <p:spPr>
          <a:xfrm>
            <a:off x="675248" y="1478784"/>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Plus Jakarta Sans"/>
                <a:ea typeface="Plus Jakarta Sans"/>
                <a:cs typeface="Plus Jakarta Sans"/>
                <a:sym typeface="Plus Jakarta Sans"/>
              </a:rPr>
              <a:t>Под 2 години</a:t>
            </a:r>
          </a:p>
        </p:txBody>
      </p:sp>
      <p:sp>
        <p:nvSpPr>
          <p:cNvPr id="258" name="Google Shape;258;p9"/>
          <p:cNvSpPr txBox="1"/>
          <p:nvPr/>
        </p:nvSpPr>
        <p:spPr>
          <a:xfrm>
            <a:off x="914399" y="1848116"/>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0F172A"/>
                </a:solidFill>
                <a:latin typeface="Century Gothic" panose="020B0502020202020204"/>
                <a:ea typeface="Century Gothic" panose="020B0502020202020204"/>
                <a:cs typeface="Century Gothic" panose="020B0502020202020204"/>
                <a:sym typeface="Century Gothic" panose="020B0502020202020204"/>
              </a:rPr>
              <a:t>Без екрани (изключение правят кратки видеоразговори с</a:t>
            </a:r>
            <a:r>
              <a:rPr lang="ru-RU" sz="1800" b="0" i="0">
                <a:solidFill>
                  <a:srgbClr val="0F172A"/>
                </a:solidFill>
                <a:latin typeface="Plus Jakarta Sans"/>
                <a:ea typeface="Plus Jakarta Sans"/>
                <a:cs typeface="Plus Jakarta Sans"/>
                <a:sym typeface="Plus Jakarta Sans"/>
              </a:rPr>
              <a:t> </a:t>
            </a:r>
            <a:r>
              <a:rPr lang="ru-RU" sz="1800" i="0">
                <a:solidFill>
                  <a:srgbClr val="0F172A"/>
                </a:solidFill>
                <a:latin typeface="Century Gothic" panose="020B0502020202020204"/>
                <a:ea typeface="Century Gothic" panose="020B0502020202020204"/>
                <a:cs typeface="Century Gothic" panose="020B0502020202020204"/>
                <a:sym typeface="Century Gothic" panose="020B0502020202020204"/>
              </a:rPr>
              <a:t>близки).</a:t>
            </a:r>
            <a:endParaRPr sz="180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59" name="Google Shape;259;p9"/>
          <p:cNvSpPr txBox="1"/>
          <p:nvPr/>
        </p:nvSpPr>
        <p:spPr>
          <a:xfrm>
            <a:off x="675248" y="2652617"/>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dirty="0">
                <a:solidFill>
                  <a:srgbClr val="FF0000"/>
                </a:solidFill>
                <a:latin typeface="Plus Jakarta Sans"/>
                <a:ea typeface="Plus Jakarta Sans"/>
                <a:cs typeface="Plus Jakarta Sans"/>
                <a:sym typeface="Plus Jakarta Sans"/>
              </a:rPr>
              <a:t>2 - 5 години</a:t>
            </a:r>
          </a:p>
        </p:txBody>
      </p:sp>
      <p:sp>
        <p:nvSpPr>
          <p:cNvPr id="260" name="Google Shape;260;p9"/>
          <p:cNvSpPr txBox="1"/>
          <p:nvPr/>
        </p:nvSpPr>
        <p:spPr>
          <a:xfrm>
            <a:off x="914399" y="3021949"/>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dirty="0">
                <a:solidFill>
                  <a:srgbClr val="FF0000"/>
                </a:solidFill>
                <a:latin typeface="Plus Jakarta Sans"/>
                <a:ea typeface="Plus Jakarta Sans"/>
                <a:cs typeface="Plus Jakarta Sans"/>
                <a:sym typeface="Plus Jakarta Sans"/>
              </a:rPr>
              <a:t>Д</a:t>
            </a:r>
            <a:r>
              <a:rPr lang="ru-RU" sz="1800" i="0" dirty="0">
                <a:solidFill>
                  <a:srgbClr val="FF0000"/>
                </a:solidFill>
                <a:latin typeface="Century Gothic" panose="020B0502020202020204"/>
                <a:ea typeface="Century Gothic" panose="020B0502020202020204"/>
                <a:cs typeface="Century Gothic" panose="020B0502020202020204"/>
                <a:sym typeface="Century Gothic" panose="020B0502020202020204"/>
              </a:rPr>
              <a:t>о 1 час на ден висококачествено съдържание заедно с родител</a:t>
            </a:r>
            <a:r>
              <a:rPr lang="ru-RU" sz="1800" i="0" dirty="0">
                <a:solidFill>
                  <a:srgbClr val="0F172A"/>
                </a:solidFill>
                <a:latin typeface="Century Gothic" panose="020B0502020202020204"/>
                <a:ea typeface="Century Gothic" panose="020B0502020202020204"/>
                <a:cs typeface="Century Gothic" panose="020B0502020202020204"/>
                <a:sym typeface="Century Gothic" panose="020B0502020202020204"/>
              </a:rPr>
              <a:t>.</a:t>
            </a:r>
            <a:endParaRPr sz="1800" dirty="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61" name="Google Shape;261;p9"/>
          <p:cNvSpPr txBox="1"/>
          <p:nvPr/>
        </p:nvSpPr>
        <p:spPr>
          <a:xfrm>
            <a:off x="675248" y="3891595"/>
            <a:ext cx="6105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Plus Jakarta Sans"/>
                <a:ea typeface="Plus Jakarta Sans"/>
                <a:cs typeface="Plus Jakarta Sans"/>
                <a:sym typeface="Plus Jakarta Sans"/>
              </a:rPr>
              <a:t>6 - 12 години</a:t>
            </a:r>
          </a:p>
        </p:txBody>
      </p:sp>
      <p:sp>
        <p:nvSpPr>
          <p:cNvPr id="262" name="Google Shape;262;p9"/>
          <p:cNvSpPr txBox="1"/>
          <p:nvPr/>
        </p:nvSpPr>
        <p:spPr>
          <a:xfrm>
            <a:off x="914400" y="4275232"/>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0F172A"/>
                </a:solidFill>
                <a:latin typeface="Plus Jakarta Sans"/>
                <a:ea typeface="Plus Jakarta Sans"/>
                <a:cs typeface="Plus Jakarta Sans"/>
                <a:sym typeface="Plus Jakarta Sans"/>
              </a:rPr>
              <a:t>Д</a:t>
            </a:r>
            <a:r>
              <a:rPr lang="ru-RU" sz="1800" i="0">
                <a:solidFill>
                  <a:srgbClr val="0F172A"/>
                </a:solidFill>
                <a:latin typeface="Century Gothic" panose="020B0502020202020204"/>
                <a:ea typeface="Century Gothic" panose="020B0502020202020204"/>
                <a:cs typeface="Century Gothic" panose="020B0502020202020204"/>
                <a:sym typeface="Century Gothic" panose="020B0502020202020204"/>
              </a:rPr>
              <a:t>о 1.5 часа с ясно поставени граници и баланс спрямо спорта.</a:t>
            </a:r>
            <a:endParaRPr sz="180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63" name="Google Shape;263;p9"/>
          <p:cNvSpPr txBox="1"/>
          <p:nvPr/>
        </p:nvSpPr>
        <p:spPr>
          <a:xfrm>
            <a:off x="675248" y="5015132"/>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Plus Jakarta Sans"/>
                <a:ea typeface="Plus Jakarta Sans"/>
                <a:cs typeface="Plus Jakarta Sans"/>
                <a:sym typeface="Plus Jakarta Sans"/>
              </a:rPr>
              <a:t>13+ години</a:t>
            </a:r>
          </a:p>
        </p:txBody>
      </p:sp>
      <p:sp>
        <p:nvSpPr>
          <p:cNvPr id="264" name="Google Shape;264;p9"/>
          <p:cNvSpPr txBox="1"/>
          <p:nvPr/>
        </p:nvSpPr>
        <p:spPr>
          <a:xfrm>
            <a:off x="914399" y="5389712"/>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0F172A"/>
                </a:solidFill>
                <a:latin typeface="Century Gothic" panose="020B0502020202020204"/>
                <a:ea typeface="Century Gothic" panose="020B0502020202020204"/>
                <a:cs typeface="Century Gothic" panose="020B0502020202020204"/>
                <a:sym typeface="Century Gothic" panose="020B0502020202020204"/>
              </a:rPr>
              <a:t>Фокус върху дигитална култура и безопасност в мрежата</a:t>
            </a:r>
            <a:r>
              <a:rPr lang="ru-RU" sz="1800" b="0" i="0">
                <a:solidFill>
                  <a:srgbClr val="0F172A"/>
                </a:solidFill>
                <a:latin typeface="Plus Jakarta Sans"/>
                <a:ea typeface="Plus Jakarta Sans"/>
                <a:cs typeface="Plus Jakarta Sans"/>
                <a:sym typeface="Plus Jakarta Sans"/>
              </a:rPr>
              <a:t>.</a:t>
            </a:r>
            <a:endParaRPr sz="180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265" name="Google Shape;265;p9"/>
          <p:cNvPicPr preferRelativeResize="0"/>
          <p:nvPr/>
        </p:nvPicPr>
        <p:blipFill>
          <a:blip r:embed="rId3"/>
          <a:stretch>
            <a:fillRect/>
          </a:stretch>
        </p:blipFill>
        <p:spPr>
          <a:xfrm>
            <a:off x="7172100" y="1731225"/>
            <a:ext cx="4867501" cy="4304975"/>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10"/>
          <p:cNvSpPr txBox="1"/>
          <p:nvPr/>
        </p:nvSpPr>
        <p:spPr>
          <a:xfrm>
            <a:off x="594360" y="384048"/>
            <a:ext cx="8374408"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6</a:t>
            </a:r>
            <a:r>
              <a:rPr lang="ru-RU" sz="2700" b="1" dirty="0" smtClean="0">
                <a:solidFill>
                  <a:srgbClr val="243549"/>
                </a:solidFill>
                <a:latin typeface="Century Gothic" panose="020B0502020202020204"/>
                <a:ea typeface="Century Gothic" panose="020B0502020202020204"/>
                <a:cs typeface="Century Gothic" panose="020B0502020202020204"/>
                <a:sym typeface="Century Gothic" panose="020B0502020202020204"/>
              </a:rPr>
              <a:t>. </a:t>
            </a: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Как да пазим движението, играта и тялото?</a:t>
            </a:r>
          </a:p>
        </p:txBody>
      </p:sp>
      <p:sp>
        <p:nvSpPr>
          <p:cNvPr id="271" name="Google Shape;271;p10"/>
          <p:cNvSpPr/>
          <p:nvPr/>
        </p:nvSpPr>
        <p:spPr>
          <a:xfrm>
            <a:off x="640080" y="137160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2" name="Google Shape;272;p10"/>
          <p:cNvSpPr/>
          <p:nvPr/>
        </p:nvSpPr>
        <p:spPr>
          <a:xfrm>
            <a:off x="640080" y="1371600"/>
            <a:ext cx="73152" cy="1783080"/>
          </a:xfrm>
          <a:prstGeom prst="rect">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3" name="Google Shape;273;p10"/>
          <p:cNvSpPr txBox="1"/>
          <p:nvPr/>
        </p:nvSpPr>
        <p:spPr>
          <a:xfrm>
            <a:off x="868680" y="1536192"/>
            <a:ext cx="236314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Движение всеки ден</a:t>
            </a:r>
          </a:p>
        </p:txBody>
      </p:sp>
      <p:sp>
        <p:nvSpPr>
          <p:cNvPr id="274" name="Google Shape;274;p10"/>
          <p:cNvSpPr txBox="1"/>
          <p:nvPr/>
        </p:nvSpPr>
        <p:spPr>
          <a:xfrm>
            <a:off x="868680" y="2029967"/>
            <a:ext cx="2651760"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Тичане, катерене, танци, колело, площадка.</a:t>
            </a:r>
          </a:p>
        </p:txBody>
      </p:sp>
      <p:sp>
        <p:nvSpPr>
          <p:cNvPr id="275" name="Google Shape;275;p10"/>
          <p:cNvSpPr/>
          <p:nvPr/>
        </p:nvSpPr>
        <p:spPr>
          <a:xfrm>
            <a:off x="3977639" y="137160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6" name="Google Shape;276;p10"/>
          <p:cNvSpPr/>
          <p:nvPr/>
        </p:nvSpPr>
        <p:spPr>
          <a:xfrm>
            <a:off x="3977639" y="1371600"/>
            <a:ext cx="73152" cy="1783080"/>
          </a:xfrm>
          <a:prstGeom prst="rect">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77" name="Google Shape;277;p10"/>
          <p:cNvSpPr txBox="1"/>
          <p:nvPr/>
        </p:nvSpPr>
        <p:spPr>
          <a:xfrm>
            <a:off x="4206240" y="1536192"/>
            <a:ext cx="179087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Игра без екран</a:t>
            </a:r>
          </a:p>
        </p:txBody>
      </p:sp>
      <p:sp>
        <p:nvSpPr>
          <p:cNvPr id="278" name="Google Shape;278;p10"/>
          <p:cNvSpPr txBox="1"/>
          <p:nvPr/>
        </p:nvSpPr>
        <p:spPr>
          <a:xfrm>
            <a:off x="4206240" y="2029967"/>
            <a:ext cx="26517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Конструктори, кукли, пластилин, рисуване, ролеви игри.</a:t>
            </a:r>
          </a:p>
        </p:txBody>
      </p:sp>
      <p:sp>
        <p:nvSpPr>
          <p:cNvPr id="279" name="Google Shape;279;p10"/>
          <p:cNvSpPr/>
          <p:nvPr/>
        </p:nvSpPr>
        <p:spPr>
          <a:xfrm>
            <a:off x="640080" y="352044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80" name="Google Shape;280;p10"/>
          <p:cNvSpPr/>
          <p:nvPr/>
        </p:nvSpPr>
        <p:spPr>
          <a:xfrm>
            <a:off x="640080" y="3520440"/>
            <a:ext cx="73152" cy="1783080"/>
          </a:xfrm>
          <a:prstGeom prst="rect">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81" name="Google Shape;281;p10"/>
          <p:cNvSpPr txBox="1"/>
          <p:nvPr/>
        </p:nvSpPr>
        <p:spPr>
          <a:xfrm>
            <a:off x="868680" y="3685032"/>
            <a:ext cx="80823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Пауза</a:t>
            </a:r>
          </a:p>
        </p:txBody>
      </p:sp>
      <p:sp>
        <p:nvSpPr>
          <p:cNvPr id="282" name="Google Shape;282;p10"/>
          <p:cNvSpPr txBox="1"/>
          <p:nvPr/>
        </p:nvSpPr>
        <p:spPr>
          <a:xfrm>
            <a:off x="868680" y="4178808"/>
            <a:ext cx="26517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При продължително гледане/игра правете чести кратки прекъсвания.</a:t>
            </a:r>
          </a:p>
        </p:txBody>
      </p:sp>
      <p:sp>
        <p:nvSpPr>
          <p:cNvPr id="283" name="Google Shape;283;p10"/>
          <p:cNvSpPr/>
          <p:nvPr/>
        </p:nvSpPr>
        <p:spPr>
          <a:xfrm>
            <a:off x="3977639" y="352044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84" name="Google Shape;284;p10"/>
          <p:cNvSpPr/>
          <p:nvPr/>
        </p:nvSpPr>
        <p:spPr>
          <a:xfrm>
            <a:off x="3977639" y="3520440"/>
            <a:ext cx="73152" cy="1783080"/>
          </a:xfrm>
          <a:prstGeom prst="rect">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85" name="Google Shape;285;p10"/>
          <p:cNvSpPr txBox="1"/>
          <p:nvPr/>
        </p:nvSpPr>
        <p:spPr>
          <a:xfrm>
            <a:off x="4206240" y="3685032"/>
            <a:ext cx="128753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Ергономия</a:t>
            </a:r>
          </a:p>
        </p:txBody>
      </p:sp>
      <p:sp>
        <p:nvSpPr>
          <p:cNvPr id="286" name="Google Shape;286;p10"/>
          <p:cNvSpPr txBox="1"/>
          <p:nvPr/>
        </p:nvSpPr>
        <p:spPr>
          <a:xfrm>
            <a:off x="4206240" y="4178808"/>
            <a:ext cx="26517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Подходящо разстояние, добра светлина и удобна поза.</a:t>
            </a:r>
          </a:p>
        </p:txBody>
      </p:sp>
      <p:sp>
        <p:nvSpPr>
          <p:cNvPr id="287" name="Google Shape;287;p10"/>
          <p:cNvSpPr txBox="1"/>
          <p:nvPr/>
        </p:nvSpPr>
        <p:spPr>
          <a:xfrm>
            <a:off x="621792" y="6473952"/>
            <a:ext cx="10881360" cy="228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850">
                <a:solidFill>
                  <a:srgbClr val="5B6974"/>
                </a:solidFill>
                <a:latin typeface="Arial" panose="020B0604020202020204"/>
                <a:ea typeface="Arial" panose="020B0604020202020204"/>
                <a:cs typeface="Arial" panose="020B0604020202020204"/>
                <a:sym typeface="Arial" panose="020B0604020202020204"/>
              </a:rPr>
              <a:t>За родители на деца в предучилищна възраст</a:t>
            </a:r>
          </a:p>
        </p:txBody>
      </p:sp>
      <p:pic>
        <p:nvPicPr>
          <p:cNvPr id="288" name="Google Shape;288;p10"/>
          <p:cNvPicPr preferRelativeResize="0"/>
          <p:nvPr/>
        </p:nvPicPr>
        <p:blipFill rotWithShape="1">
          <a:blip r:embed="rId3"/>
          <a:srcRect/>
          <a:stretch>
            <a:fillRect/>
          </a:stretch>
        </p:blipFill>
        <p:spPr>
          <a:xfrm>
            <a:off x="7414788" y="1024128"/>
            <a:ext cx="4416055" cy="2760034"/>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289" name="Google Shape;289;p10"/>
          <p:cNvPicPr preferRelativeResize="0"/>
          <p:nvPr/>
        </p:nvPicPr>
        <p:blipFill rotWithShape="1">
          <a:blip r:embed="rId4"/>
          <a:srcRect/>
          <a:stretch>
            <a:fillRect/>
          </a:stretch>
        </p:blipFill>
        <p:spPr>
          <a:xfrm>
            <a:off x="7505812" y="3927468"/>
            <a:ext cx="4444761" cy="2752103"/>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1"/>
          <p:cNvSpPr txBox="1"/>
          <p:nvPr/>
        </p:nvSpPr>
        <p:spPr>
          <a:xfrm>
            <a:off x="594360" y="384048"/>
            <a:ext cx="9921306"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7</a:t>
            </a:r>
            <a:r>
              <a:rPr lang="ru-RU" sz="2700" b="1" dirty="0" smtClean="0">
                <a:solidFill>
                  <a:srgbClr val="243549"/>
                </a:solidFill>
                <a:latin typeface="Century Gothic" panose="020B0502020202020204"/>
                <a:ea typeface="Century Gothic" panose="020B0502020202020204"/>
                <a:cs typeface="Century Gothic" panose="020B0502020202020204"/>
                <a:sym typeface="Century Gothic" panose="020B0502020202020204"/>
              </a:rPr>
              <a:t>. </a:t>
            </a: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Сън: екранът не е добра част от рутината за лягане</a:t>
            </a:r>
            <a:endParaRPr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95" name="Google Shape;295;p11"/>
          <p:cNvSpPr/>
          <p:nvPr/>
        </p:nvSpPr>
        <p:spPr>
          <a:xfrm>
            <a:off x="685800" y="1417320"/>
            <a:ext cx="3246120" cy="182880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96" name="Google Shape;296;p11"/>
          <p:cNvSpPr/>
          <p:nvPr/>
        </p:nvSpPr>
        <p:spPr>
          <a:xfrm>
            <a:off x="685800" y="1417320"/>
            <a:ext cx="73152" cy="1828800"/>
          </a:xfrm>
          <a:prstGeom prst="rect">
            <a:avLst/>
          </a:prstGeom>
          <a:solidFill>
            <a:srgbClr val="E8786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297" name="Google Shape;297;p11"/>
          <p:cNvSpPr txBox="1"/>
          <p:nvPr/>
        </p:nvSpPr>
        <p:spPr>
          <a:xfrm>
            <a:off x="914400" y="1581912"/>
            <a:ext cx="107433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Правило</a:t>
            </a:r>
          </a:p>
        </p:txBody>
      </p:sp>
      <p:sp>
        <p:nvSpPr>
          <p:cNvPr id="298" name="Google Shape;298;p11"/>
          <p:cNvSpPr txBox="1"/>
          <p:nvPr/>
        </p:nvSpPr>
        <p:spPr>
          <a:xfrm>
            <a:off x="914400" y="2075688"/>
            <a:ext cx="2834639"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Изключвайте екраните поне 1 час преди сън.</a:t>
            </a:r>
          </a:p>
        </p:txBody>
      </p:sp>
      <p:sp>
        <p:nvSpPr>
          <p:cNvPr id="299" name="Google Shape;299;p11"/>
          <p:cNvSpPr/>
          <p:nvPr/>
        </p:nvSpPr>
        <p:spPr>
          <a:xfrm>
            <a:off x="685800" y="3520440"/>
            <a:ext cx="3246120" cy="182880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00" name="Google Shape;300;p11"/>
          <p:cNvSpPr/>
          <p:nvPr/>
        </p:nvSpPr>
        <p:spPr>
          <a:xfrm>
            <a:off x="685800" y="3520440"/>
            <a:ext cx="73152" cy="1828800"/>
          </a:xfrm>
          <a:prstGeom prst="rect">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01" name="Google Shape;301;p11"/>
          <p:cNvSpPr txBox="1"/>
          <p:nvPr/>
        </p:nvSpPr>
        <p:spPr>
          <a:xfrm>
            <a:off x="914400" y="3685032"/>
            <a:ext cx="152638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Заместете с</a:t>
            </a:r>
          </a:p>
        </p:txBody>
      </p:sp>
      <p:sp>
        <p:nvSpPr>
          <p:cNvPr id="302" name="Google Shape;302;p11"/>
          <p:cNvSpPr txBox="1"/>
          <p:nvPr/>
        </p:nvSpPr>
        <p:spPr>
          <a:xfrm>
            <a:off x="914400" y="4178808"/>
            <a:ext cx="2834639"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Къпане, приказка, разговор, рисуване, спокойна игра.</a:t>
            </a:r>
          </a:p>
        </p:txBody>
      </p:sp>
      <p:sp>
        <p:nvSpPr>
          <p:cNvPr id="303" name="Google Shape;303;p11"/>
          <p:cNvSpPr txBox="1"/>
          <p:nvPr/>
        </p:nvSpPr>
        <p:spPr>
          <a:xfrm>
            <a:off x="621792" y="6473952"/>
            <a:ext cx="10881360" cy="228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850">
                <a:solidFill>
                  <a:srgbClr val="5B6974"/>
                </a:solidFill>
                <a:latin typeface="Arial" panose="020B0604020202020204"/>
                <a:ea typeface="Arial" panose="020B0604020202020204"/>
                <a:cs typeface="Arial" panose="020B0604020202020204"/>
                <a:sym typeface="Arial" panose="020B0604020202020204"/>
              </a:rPr>
              <a:t>Препоръките на педиатрични организации включват екранно-свободен период преди лягане.</a:t>
            </a:r>
          </a:p>
        </p:txBody>
      </p:sp>
      <p:pic>
        <p:nvPicPr>
          <p:cNvPr id="304" name="Google Shape;304;p11"/>
          <p:cNvPicPr preferRelativeResize="0"/>
          <p:nvPr/>
        </p:nvPicPr>
        <p:blipFill rotWithShape="1">
          <a:blip r:embed="rId3"/>
          <a:srcRect/>
          <a:stretch>
            <a:fillRect/>
          </a:stretch>
        </p:blipFill>
        <p:spPr>
          <a:xfrm>
            <a:off x="5604096" y="1111070"/>
            <a:ext cx="3889186" cy="2790974"/>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305" name="Google Shape;305;p11"/>
          <p:cNvPicPr preferRelativeResize="0"/>
          <p:nvPr/>
        </p:nvPicPr>
        <p:blipFill rotWithShape="1">
          <a:blip r:embed="rId4"/>
          <a:srcRect/>
          <a:stretch>
            <a:fillRect/>
          </a:stretch>
        </p:blipFill>
        <p:spPr>
          <a:xfrm>
            <a:off x="4902902" y="1024128"/>
            <a:ext cx="6377715" cy="5449824"/>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
                                        </p:tgtEl>
                                        <p:attrNameLst>
                                          <p:attrName>style.visibility</p:attrName>
                                        </p:attrNameLst>
                                      </p:cBhvr>
                                      <p:to>
                                        <p:strVal val="visible"/>
                                      </p:to>
                                    </p:set>
                                    <p:anim calcmode="lin" valueType="num">
                                      <p:cBhvr additive="base">
                                        <p:cTn id="7" dur="500"/>
                                        <p:tgtEl>
                                          <p:spTgt spid="305"/>
                                        </p:tgtEl>
                                        <p:attrNameLst>
                                          <p:attrName>ppt_w</p:attrName>
                                        </p:attrNameLst>
                                      </p:cBhvr>
                                      <p:tavLst>
                                        <p:tav tm="0">
                                          <p:val>
                                            <p:fltVal val="0"/>
                                          </p:val>
                                        </p:tav>
                                        <p:tav tm="100000">
                                          <p:val>
                                            <p:strVal val="#ppt_w"/>
                                          </p:val>
                                        </p:tav>
                                      </p:tavLst>
                                    </p:anim>
                                    <p:anim calcmode="lin" valueType="num">
                                      <p:cBhvr additive="base">
                                        <p:cTn id="8" dur="500"/>
                                        <p:tgtEl>
                                          <p:spTgt spid="30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13"/>
          <p:cNvSpPr txBox="1"/>
          <p:nvPr/>
        </p:nvSpPr>
        <p:spPr>
          <a:xfrm>
            <a:off x="2406272" y="801433"/>
            <a:ext cx="6105378"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F172A"/>
              </a:buClr>
              <a:buSzPts val="2800"/>
              <a:buFont typeface="Century Gothic" panose="020B0502020202020204"/>
              <a:buNone/>
            </a:pPr>
            <a:r>
              <a:rPr lang="ru-RU"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Вечерна рутина за спокоен сън</a:t>
            </a:r>
            <a:endParaRPr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11" name="Google Shape;311;p13"/>
          <p:cNvSpPr txBox="1"/>
          <p:nvPr/>
        </p:nvSpPr>
        <p:spPr>
          <a:xfrm>
            <a:off x="72428" y="1938769"/>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a:solidFill>
                  <a:srgbClr val="334155"/>
                </a:solidFill>
                <a:latin typeface="Century Gothic" panose="020B0502020202020204"/>
                <a:ea typeface="Century Gothic" panose="020B0502020202020204"/>
                <a:cs typeface="Century Gothic" panose="020B0502020202020204"/>
                <a:sym typeface="Century Gothic" panose="020B0502020202020204"/>
              </a:rPr>
              <a:t>У</a:t>
            </a:r>
            <a:r>
              <a:rPr lang="ru-RU" sz="1800" b="1" i="0">
                <a:solidFill>
                  <a:srgbClr val="334155"/>
                </a:solidFill>
                <a:latin typeface="Century Gothic" panose="020B0502020202020204"/>
                <a:ea typeface="Century Gothic" panose="020B0502020202020204"/>
                <a:cs typeface="Century Gothic" panose="020B0502020202020204"/>
                <a:sym typeface="Century Gothic" panose="020B0502020202020204"/>
              </a:rPr>
              <a:t>стройства  вън:</a:t>
            </a:r>
            <a:r>
              <a:rPr lang="ru-RU" sz="1800" i="0">
                <a:solidFill>
                  <a:srgbClr val="334155"/>
                </a:solidFill>
                <a:latin typeface="Century Gothic" panose="020B0502020202020204"/>
                <a:ea typeface="Century Gothic" panose="020B0502020202020204"/>
                <a:cs typeface="Century Gothic" panose="020B0502020202020204"/>
                <a:sym typeface="Century Gothic" panose="020B0502020202020204"/>
              </a:rPr>
              <a:t> Оставяне на телефоните извън спалнята в 20:00 ч.</a:t>
            </a:r>
            <a:r>
              <a:rPr lang="ru-RU" sz="1800">
                <a:solidFill>
                  <a:srgbClr val="334155"/>
                </a:solidFill>
                <a:latin typeface="Century Gothic" panose="020B0502020202020204"/>
                <a:ea typeface="Century Gothic" panose="020B0502020202020204"/>
                <a:cs typeface="Century Gothic" panose="020B0502020202020204"/>
                <a:sym typeface="Century Gothic" panose="020B0502020202020204"/>
              </a:rPr>
              <a:t>Без телевизор!</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12" name="Google Shape;312;p13"/>
          <p:cNvSpPr txBox="1"/>
          <p:nvPr/>
        </p:nvSpPr>
        <p:spPr>
          <a:xfrm>
            <a:off x="72428" y="3394806"/>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i="0">
                <a:solidFill>
                  <a:srgbClr val="334155"/>
                </a:solidFill>
                <a:latin typeface="Century Gothic" panose="020B0502020202020204"/>
                <a:ea typeface="Century Gothic" panose="020B0502020202020204"/>
                <a:cs typeface="Century Gothic" panose="020B0502020202020204"/>
                <a:sym typeface="Century Gothic" panose="020B0502020202020204"/>
              </a:rPr>
              <a:t>Аналогово време:</a:t>
            </a:r>
            <a:r>
              <a:rPr lang="ru-RU" sz="1800" i="0">
                <a:solidFill>
                  <a:srgbClr val="334155"/>
                </a:solidFill>
                <a:latin typeface="Century Gothic" panose="020B0502020202020204"/>
                <a:ea typeface="Century Gothic" panose="020B0502020202020204"/>
                <a:cs typeface="Century Gothic" panose="020B0502020202020204"/>
                <a:sym typeface="Century Gothic" panose="020B0502020202020204"/>
              </a:rPr>
              <a:t> Четене на книга, слушане на аудиоприказка или разговори.</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13" name="Google Shape;313;p13"/>
          <p:cNvSpPr txBox="1"/>
          <p:nvPr/>
        </p:nvSpPr>
        <p:spPr>
          <a:xfrm>
            <a:off x="72428" y="4879858"/>
            <a:ext cx="61053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1" i="0">
                <a:solidFill>
                  <a:srgbClr val="334155"/>
                </a:solidFill>
                <a:latin typeface="Century Gothic" panose="020B0502020202020204"/>
                <a:ea typeface="Century Gothic" panose="020B0502020202020204"/>
                <a:cs typeface="Century Gothic" panose="020B0502020202020204"/>
                <a:sym typeface="Century Gothic" panose="020B0502020202020204"/>
              </a:rPr>
              <a:t>Приглушена светлина:</a:t>
            </a:r>
            <a:r>
              <a:rPr lang="ru-RU" sz="1800" i="0">
                <a:solidFill>
                  <a:srgbClr val="334155"/>
                </a:solidFill>
                <a:latin typeface="Century Gothic" panose="020B0502020202020204"/>
                <a:ea typeface="Century Gothic" panose="020B0502020202020204"/>
                <a:cs typeface="Century Gothic" panose="020B0502020202020204"/>
                <a:sym typeface="Century Gothic" panose="020B0502020202020204"/>
              </a:rPr>
              <a:t> Преминаване към топла нощна лампа 1 час преди сън.</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 name="Picture 2"/>
          <p:cNvPicPr>
            <a:picLocks noChangeAspect="1"/>
          </p:cNvPicPr>
          <p:nvPr/>
        </p:nvPicPr>
        <p:blipFill>
          <a:blip r:embed="rId3"/>
          <a:stretch>
            <a:fillRect/>
          </a:stretch>
        </p:blipFill>
        <p:spPr>
          <a:xfrm>
            <a:off x="6409853" y="1938769"/>
            <a:ext cx="5604096" cy="36924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2"/>
          <p:cNvSpPr txBox="1"/>
          <p:nvPr/>
        </p:nvSpPr>
        <p:spPr>
          <a:xfrm>
            <a:off x="844061" y="680497"/>
            <a:ext cx="772316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i="0">
                <a:solidFill>
                  <a:srgbClr val="0F172A"/>
                </a:solidFill>
                <a:latin typeface="Century Gothic" panose="020B0502020202020204"/>
                <a:ea typeface="Century Gothic" panose="020B0502020202020204"/>
                <a:cs typeface="Century Gothic" panose="020B0502020202020204"/>
                <a:sym typeface="Century Gothic" panose="020B0502020202020204"/>
              </a:rPr>
              <a:t>Сън: Защо екранът пречи вечер?</a:t>
            </a:r>
          </a:p>
        </p:txBody>
      </p:sp>
      <p:sp>
        <p:nvSpPr>
          <p:cNvPr id="319" name="Google Shape;319;p12"/>
          <p:cNvSpPr txBox="1"/>
          <p:nvPr/>
        </p:nvSpPr>
        <p:spPr>
          <a:xfrm>
            <a:off x="844061" y="1637100"/>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dirty="0">
                <a:solidFill>
                  <a:srgbClr val="0F172A"/>
                </a:solidFill>
                <a:latin typeface="Plus Jakarta Sans"/>
                <a:ea typeface="Plus Jakarta Sans"/>
                <a:cs typeface="Plus Jakarta Sans"/>
                <a:sym typeface="Plus Jakarta Sans"/>
              </a:rPr>
              <a:t>Синя светлина</a:t>
            </a:r>
          </a:p>
        </p:txBody>
      </p:sp>
      <p:sp>
        <p:nvSpPr>
          <p:cNvPr id="320" name="Google Shape;320;p12"/>
          <p:cNvSpPr txBox="1"/>
          <p:nvPr/>
        </p:nvSpPr>
        <p:spPr>
          <a:xfrm>
            <a:off x="844061" y="2006432"/>
            <a:ext cx="6414867" cy="369332"/>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4C1D95"/>
                </a:solidFill>
                <a:latin typeface="Plus Jakarta Sans"/>
                <a:ea typeface="Plus Jakarta Sans"/>
                <a:cs typeface="Plus Jakarta Sans"/>
                <a:sym typeface="Plus Jakarta Sans"/>
              </a:rPr>
              <a:t>Блокира мелатонина и подмамва мозъка, че все още е ден.</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21" name="Google Shape;321;p12"/>
          <p:cNvSpPr txBox="1"/>
          <p:nvPr/>
        </p:nvSpPr>
        <p:spPr>
          <a:xfrm>
            <a:off x="844061" y="2437283"/>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Plus Jakarta Sans"/>
                <a:ea typeface="Plus Jakarta Sans"/>
                <a:cs typeface="Plus Jakarta Sans"/>
                <a:sym typeface="Plus Jakarta Sans"/>
              </a:rPr>
              <a:t>Емоционална стимулация</a:t>
            </a:r>
          </a:p>
        </p:txBody>
      </p:sp>
      <p:sp>
        <p:nvSpPr>
          <p:cNvPr id="322" name="Google Shape;322;p12"/>
          <p:cNvSpPr txBox="1"/>
          <p:nvPr/>
        </p:nvSpPr>
        <p:spPr>
          <a:xfrm>
            <a:off x="844061" y="2855313"/>
            <a:ext cx="6414789" cy="64629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dirty="0">
                <a:solidFill>
                  <a:srgbClr val="4C1D95"/>
                </a:solidFill>
                <a:latin typeface="Plus Jakarta Sans"/>
                <a:ea typeface="Plus Jakarta Sans"/>
                <a:cs typeface="Plus Jakarta Sans"/>
                <a:sym typeface="Plus Jakarta Sans"/>
              </a:rPr>
              <a:t>Игрите и бързите видеа държат нервната система в готовност.</a:t>
            </a:r>
            <a:endParaRPr sz="1800"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23" name="Google Shape;323;p12"/>
          <p:cNvSpPr txBox="1"/>
          <p:nvPr/>
        </p:nvSpPr>
        <p:spPr>
          <a:xfrm>
            <a:off x="844061" y="3595261"/>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Plus Jakarta Sans"/>
                <a:ea typeface="Plus Jakarta Sans"/>
                <a:cs typeface="Plus Jakarta Sans"/>
                <a:sym typeface="Plus Jakarta Sans"/>
              </a:rPr>
              <a:t>Зона без екрани</a:t>
            </a:r>
          </a:p>
        </p:txBody>
      </p:sp>
      <p:sp>
        <p:nvSpPr>
          <p:cNvPr id="324" name="Google Shape;324;p12"/>
          <p:cNvSpPr txBox="1"/>
          <p:nvPr/>
        </p:nvSpPr>
        <p:spPr>
          <a:xfrm>
            <a:off x="950614" y="3955773"/>
            <a:ext cx="6308314" cy="369332"/>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dirty="0">
                <a:solidFill>
                  <a:srgbClr val="4C1D95"/>
                </a:solidFill>
                <a:latin typeface="Plus Jakarta Sans"/>
                <a:ea typeface="Plus Jakarta Sans"/>
                <a:cs typeface="Plus Jakarta Sans"/>
                <a:sym typeface="Plus Jakarta Sans"/>
              </a:rPr>
              <a:t>Без устройства поне 60 минути преди заспиване.</a:t>
            </a:r>
            <a:endParaRPr sz="1800"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25" name="Google Shape;325;p12"/>
          <p:cNvPicPr preferRelativeResize="0"/>
          <p:nvPr/>
        </p:nvPicPr>
        <p:blipFill>
          <a:blip r:embed="rId3"/>
          <a:stretch>
            <a:fillRect/>
          </a:stretch>
        </p:blipFill>
        <p:spPr>
          <a:xfrm>
            <a:off x="8050925" y="1637100"/>
            <a:ext cx="3444425" cy="36650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4"/>
          <p:cNvSpPr txBox="1"/>
          <p:nvPr/>
        </p:nvSpPr>
        <p:spPr>
          <a:xfrm>
            <a:off x="1558513" y="345212"/>
            <a:ext cx="7268336" cy="5078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8</a:t>
            </a:r>
            <a:r>
              <a:rPr lang="ru-RU" sz="2700" b="1" dirty="0" smtClean="0">
                <a:solidFill>
                  <a:srgbClr val="243549"/>
                </a:solidFill>
                <a:latin typeface="Century Gothic" panose="020B0502020202020204"/>
                <a:ea typeface="Century Gothic" panose="020B0502020202020204"/>
                <a:cs typeface="Century Gothic" panose="020B0502020202020204"/>
                <a:sym typeface="Century Gothic" panose="020B0502020202020204"/>
              </a:rPr>
              <a:t>. </a:t>
            </a: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Най-важният „филтър“ е възрастният</a:t>
            </a:r>
          </a:p>
        </p:txBody>
      </p:sp>
      <p:sp>
        <p:nvSpPr>
          <p:cNvPr id="331" name="Google Shape;331;p14"/>
          <p:cNvSpPr txBox="1"/>
          <p:nvPr/>
        </p:nvSpPr>
        <p:spPr>
          <a:xfrm>
            <a:off x="5703683" y="1385180"/>
            <a:ext cx="6083929" cy="34342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700">
                <a:solidFill>
                  <a:srgbClr val="272D31"/>
                </a:solidFill>
                <a:latin typeface="Century Gothic" panose="020B0502020202020204"/>
                <a:ea typeface="Century Gothic" panose="020B0502020202020204"/>
                <a:cs typeface="Century Gothic" panose="020B0502020202020204"/>
                <a:sym typeface="Century Gothic" panose="020B0502020202020204"/>
              </a:rPr>
              <a:t>• Гледайте/играйте заедно, когато е възможно.</a:t>
            </a:r>
          </a:p>
          <a:p>
            <a:pPr marL="0" marR="0" lvl="0" indent="0" algn="l" rtl="0">
              <a:spcBef>
                <a:spcPts val="1100"/>
              </a:spcBef>
              <a:spcAft>
                <a:spcPts val="0"/>
              </a:spcAft>
              <a:buNone/>
            </a:pPr>
            <a:r>
              <a:rPr lang="ru-RU" sz="1700">
                <a:solidFill>
                  <a:srgbClr val="272D31"/>
                </a:solidFill>
                <a:latin typeface="Century Gothic" panose="020B0502020202020204"/>
                <a:ea typeface="Century Gothic" panose="020B0502020202020204"/>
                <a:cs typeface="Century Gothic" panose="020B0502020202020204"/>
                <a:sym typeface="Century Gothic" panose="020B0502020202020204"/>
              </a:rPr>
              <a:t>• Задавайте въпроси: „Какво се случи“, „Защо“,</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700">
                <a:solidFill>
                  <a:srgbClr val="272D31"/>
                </a:solidFill>
                <a:latin typeface="Century Gothic" panose="020B0502020202020204"/>
                <a:ea typeface="Century Gothic" panose="020B0502020202020204"/>
                <a:cs typeface="Century Gothic" panose="020B0502020202020204"/>
                <a:sym typeface="Century Gothic" panose="020B0502020202020204"/>
              </a:rPr>
              <a:t> „Как бихме го направили в реалния свят“</a:t>
            </a:r>
          </a:p>
          <a:p>
            <a:pPr marL="0" marR="0" lvl="0" indent="0" algn="l" rtl="0">
              <a:spcBef>
                <a:spcPts val="1100"/>
              </a:spcBef>
              <a:spcAft>
                <a:spcPts val="0"/>
              </a:spcAft>
              <a:buNone/>
            </a:pPr>
            <a:r>
              <a:rPr lang="ru-RU" sz="1700">
                <a:solidFill>
                  <a:srgbClr val="272D31"/>
                </a:solidFill>
                <a:latin typeface="Century Gothic" panose="020B0502020202020204"/>
                <a:ea typeface="Century Gothic" panose="020B0502020202020204"/>
                <a:cs typeface="Century Gothic" panose="020B0502020202020204"/>
                <a:sym typeface="Century Gothic" panose="020B0502020202020204"/>
              </a:rPr>
              <a:t>• След екрана предложете офлайн продължение:</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700">
                <a:solidFill>
                  <a:srgbClr val="272D31"/>
                </a:solidFill>
                <a:latin typeface="Century Gothic" panose="020B0502020202020204"/>
                <a:ea typeface="Century Gothic" panose="020B0502020202020204"/>
                <a:cs typeface="Century Gothic" panose="020B0502020202020204"/>
                <a:sym typeface="Century Gothic" panose="020B0502020202020204"/>
              </a:rPr>
              <a:t> рисунка, игра, книга или движение.</a:t>
            </a:r>
          </a:p>
          <a:p>
            <a:pPr marL="0" marR="0" lvl="0" indent="0" algn="l" rtl="0">
              <a:spcBef>
                <a:spcPts val="1100"/>
              </a:spcBef>
              <a:spcAft>
                <a:spcPts val="0"/>
              </a:spcAft>
              <a:buNone/>
            </a:pPr>
            <a:r>
              <a:rPr lang="ru-RU" sz="1700">
                <a:solidFill>
                  <a:srgbClr val="272D31"/>
                </a:solidFill>
                <a:latin typeface="Century Gothic" panose="020B0502020202020204"/>
                <a:ea typeface="Century Gothic" panose="020B0502020202020204"/>
                <a:cs typeface="Century Gothic" panose="020B0502020202020204"/>
                <a:sym typeface="Century Gothic" panose="020B0502020202020204"/>
              </a:rPr>
              <a:t>• Моделирайте правилата — </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endParaRPr sz="1800" b="1">
              <a:solidFill>
                <a:schemeClr val="lt1"/>
              </a:solidFill>
              <a:latin typeface="Century Gothic" panose="020B0502020202020204"/>
              <a:ea typeface="Century Gothic" panose="020B0502020202020204"/>
              <a:cs typeface="Century Gothic" panose="020B0502020202020204"/>
              <a:sym typeface="Century Gothic" panose="020B0502020202020204"/>
            </a:endParaRPr>
          </a:p>
          <a:p>
            <a:pPr marL="0" marR="0" lvl="0" indent="0" algn="l" rtl="0">
              <a:spcBef>
                <a:spcPts val="1100"/>
              </a:spcBef>
              <a:spcAft>
                <a:spcPts val="0"/>
              </a:spcAft>
              <a:buNone/>
            </a:pPr>
            <a:r>
              <a:rPr lang="ru-RU" sz="1700" b="1">
                <a:solidFill>
                  <a:srgbClr val="272D31"/>
                </a:solidFill>
                <a:latin typeface="Century Gothic" panose="020B0502020202020204"/>
                <a:ea typeface="Century Gothic" panose="020B0502020202020204"/>
                <a:cs typeface="Century Gothic" panose="020B0502020202020204"/>
                <a:sym typeface="Century Gothic" panose="020B0502020202020204"/>
              </a:rPr>
              <a:t>детето вижда и собственото използване на телефона от възрастните</a:t>
            </a:r>
            <a:r>
              <a:rPr lang="ru-RU" sz="1700">
                <a:solidFill>
                  <a:srgbClr val="272D31"/>
                </a:solidFill>
                <a:latin typeface="Century Gothic" panose="020B0502020202020204"/>
                <a:ea typeface="Century Gothic" panose="020B0502020202020204"/>
                <a:cs typeface="Century Gothic" panose="020B0502020202020204"/>
                <a:sym typeface="Century Gothic" panose="020B0502020202020204"/>
              </a:rPr>
              <a:t>.</a:t>
            </a:r>
          </a:p>
        </p:txBody>
      </p:sp>
      <p:sp>
        <p:nvSpPr>
          <p:cNvPr id="332" name="Google Shape;332;p14"/>
          <p:cNvSpPr txBox="1"/>
          <p:nvPr/>
        </p:nvSpPr>
        <p:spPr>
          <a:xfrm>
            <a:off x="621792" y="6473952"/>
            <a:ext cx="10881360" cy="228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850">
                <a:solidFill>
                  <a:srgbClr val="5B6974"/>
                </a:solidFill>
                <a:latin typeface="Arial" panose="020B0604020202020204"/>
                <a:ea typeface="Arial" panose="020B0604020202020204"/>
                <a:cs typeface="Arial" panose="020B0604020202020204"/>
                <a:sym typeface="Arial" panose="020B0604020202020204"/>
              </a:rPr>
              <a:t>За родители на деца в предучилищна възраст</a:t>
            </a:r>
          </a:p>
        </p:txBody>
      </p:sp>
      <p:pic>
        <p:nvPicPr>
          <p:cNvPr id="333" name="Google Shape;333;p14"/>
          <p:cNvPicPr preferRelativeResize="0"/>
          <p:nvPr/>
        </p:nvPicPr>
        <p:blipFill rotWithShape="1">
          <a:blip r:embed="rId3"/>
          <a:srcRect/>
          <a:stretch>
            <a:fillRect/>
          </a:stretch>
        </p:blipFill>
        <p:spPr>
          <a:xfrm>
            <a:off x="621791" y="1225484"/>
            <a:ext cx="5081891" cy="5248468"/>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5"/>
          <p:cNvSpPr txBox="1"/>
          <p:nvPr/>
        </p:nvSpPr>
        <p:spPr>
          <a:xfrm>
            <a:off x="594346" y="384050"/>
            <a:ext cx="8441700" cy="507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9</a:t>
            </a:r>
            <a:r>
              <a:rPr lang="ru-RU" sz="2700" b="1" dirty="0" smtClean="0">
                <a:solidFill>
                  <a:srgbClr val="243549"/>
                </a:solidFill>
                <a:latin typeface="Century Gothic" panose="020B0502020202020204"/>
                <a:ea typeface="Century Gothic" panose="020B0502020202020204"/>
                <a:cs typeface="Century Gothic" panose="020B0502020202020204"/>
                <a:sym typeface="Century Gothic" panose="020B0502020202020204"/>
              </a:rPr>
              <a:t>. </a:t>
            </a: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Как да избираме съдържание?</a:t>
            </a:r>
          </a:p>
        </p:txBody>
      </p:sp>
      <p:sp>
        <p:nvSpPr>
          <p:cNvPr id="339" name="Google Shape;339;p15"/>
          <p:cNvSpPr/>
          <p:nvPr/>
        </p:nvSpPr>
        <p:spPr>
          <a:xfrm>
            <a:off x="640080" y="137160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0" name="Google Shape;340;p15"/>
          <p:cNvSpPr/>
          <p:nvPr/>
        </p:nvSpPr>
        <p:spPr>
          <a:xfrm>
            <a:off x="640080" y="1371600"/>
            <a:ext cx="73152" cy="1783080"/>
          </a:xfrm>
          <a:prstGeom prst="rect">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1" name="Google Shape;341;p15"/>
          <p:cNvSpPr txBox="1"/>
          <p:nvPr/>
        </p:nvSpPr>
        <p:spPr>
          <a:xfrm>
            <a:off x="868680" y="1536192"/>
            <a:ext cx="283603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Подходящо за възрастта</a:t>
            </a:r>
          </a:p>
        </p:txBody>
      </p:sp>
      <p:sp>
        <p:nvSpPr>
          <p:cNvPr id="342" name="Google Shape;342;p15"/>
          <p:cNvSpPr txBox="1"/>
          <p:nvPr/>
        </p:nvSpPr>
        <p:spPr>
          <a:xfrm>
            <a:off x="868680" y="2029967"/>
            <a:ext cx="2651760"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Езикът, темпото и задачите да са разбираеми за детето.</a:t>
            </a:r>
          </a:p>
        </p:txBody>
      </p:sp>
      <p:sp>
        <p:nvSpPr>
          <p:cNvPr id="343" name="Google Shape;343;p15"/>
          <p:cNvSpPr/>
          <p:nvPr/>
        </p:nvSpPr>
        <p:spPr>
          <a:xfrm>
            <a:off x="3977639" y="137160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4" name="Google Shape;344;p15"/>
          <p:cNvSpPr/>
          <p:nvPr/>
        </p:nvSpPr>
        <p:spPr>
          <a:xfrm>
            <a:off x="3977639" y="1371600"/>
            <a:ext cx="73152" cy="1783080"/>
          </a:xfrm>
          <a:prstGeom prst="rect">
            <a:avLst/>
          </a:prstGeom>
          <a:solidFill>
            <a:srgbClr val="E8786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5" name="Google Shape;345;p15"/>
          <p:cNvSpPr txBox="1"/>
          <p:nvPr/>
        </p:nvSpPr>
        <p:spPr>
          <a:xfrm>
            <a:off x="4206240" y="1536192"/>
            <a:ext cx="246093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Без излишна реклама</a:t>
            </a:r>
          </a:p>
        </p:txBody>
      </p:sp>
      <p:sp>
        <p:nvSpPr>
          <p:cNvPr id="346" name="Google Shape;346;p15"/>
          <p:cNvSpPr txBox="1"/>
          <p:nvPr/>
        </p:nvSpPr>
        <p:spPr>
          <a:xfrm>
            <a:off x="4206240" y="2029967"/>
            <a:ext cx="26517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По възможност избирайте съдържание без агресивно рекламиране.</a:t>
            </a:r>
          </a:p>
        </p:txBody>
      </p:sp>
      <p:sp>
        <p:nvSpPr>
          <p:cNvPr id="347" name="Google Shape;347;p15"/>
          <p:cNvSpPr/>
          <p:nvPr/>
        </p:nvSpPr>
        <p:spPr>
          <a:xfrm>
            <a:off x="640080" y="352044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8" name="Google Shape;348;p15"/>
          <p:cNvSpPr/>
          <p:nvPr/>
        </p:nvSpPr>
        <p:spPr>
          <a:xfrm>
            <a:off x="640080" y="3520440"/>
            <a:ext cx="73152" cy="1783080"/>
          </a:xfrm>
          <a:prstGeom prst="rect">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49" name="Google Shape;349;p15"/>
          <p:cNvSpPr txBox="1"/>
          <p:nvPr/>
        </p:nvSpPr>
        <p:spPr>
          <a:xfrm>
            <a:off x="868680" y="3685032"/>
            <a:ext cx="167385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Интерактивно</a:t>
            </a:r>
          </a:p>
        </p:txBody>
      </p:sp>
      <p:sp>
        <p:nvSpPr>
          <p:cNvPr id="350" name="Google Shape;350;p15"/>
          <p:cNvSpPr txBox="1"/>
          <p:nvPr/>
        </p:nvSpPr>
        <p:spPr>
          <a:xfrm>
            <a:off x="868680" y="4178808"/>
            <a:ext cx="2651760" cy="6694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Детето да мисли, избира, създава и разговаря — не само да скролва.</a:t>
            </a:r>
          </a:p>
        </p:txBody>
      </p:sp>
      <p:sp>
        <p:nvSpPr>
          <p:cNvPr id="351" name="Google Shape;351;p15"/>
          <p:cNvSpPr/>
          <p:nvPr/>
        </p:nvSpPr>
        <p:spPr>
          <a:xfrm>
            <a:off x="3977639" y="3520440"/>
            <a:ext cx="3063240" cy="17830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52" name="Google Shape;352;p15"/>
          <p:cNvSpPr/>
          <p:nvPr/>
        </p:nvSpPr>
        <p:spPr>
          <a:xfrm>
            <a:off x="3977639" y="3520440"/>
            <a:ext cx="73152" cy="1783080"/>
          </a:xfrm>
          <a:prstGeom prst="rect">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53" name="Google Shape;353;p15"/>
          <p:cNvSpPr txBox="1"/>
          <p:nvPr/>
        </p:nvSpPr>
        <p:spPr>
          <a:xfrm>
            <a:off x="4206240" y="3685032"/>
            <a:ext cx="1258678"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600" b="1">
                <a:solidFill>
                  <a:srgbClr val="243549"/>
                </a:solidFill>
                <a:latin typeface="Century Gothic" panose="020B0502020202020204"/>
                <a:ea typeface="Century Gothic" panose="020B0502020202020204"/>
                <a:cs typeface="Century Gothic" panose="020B0502020202020204"/>
                <a:sym typeface="Century Gothic" panose="020B0502020202020204"/>
              </a:rPr>
              <a:t>Смислено</a:t>
            </a:r>
          </a:p>
        </p:txBody>
      </p:sp>
      <p:sp>
        <p:nvSpPr>
          <p:cNvPr id="354" name="Google Shape;354;p15"/>
          <p:cNvSpPr txBox="1"/>
          <p:nvPr/>
        </p:nvSpPr>
        <p:spPr>
          <a:xfrm>
            <a:off x="4206240" y="4178808"/>
            <a:ext cx="2651760"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250">
                <a:solidFill>
                  <a:srgbClr val="5B6974"/>
                </a:solidFill>
                <a:latin typeface="Century Gothic" panose="020B0502020202020204"/>
                <a:ea typeface="Century Gothic" panose="020B0502020202020204"/>
                <a:cs typeface="Century Gothic" panose="020B0502020202020204"/>
                <a:sym typeface="Century Gothic" panose="020B0502020202020204"/>
              </a:rPr>
              <a:t>Има ясна цел и може да се свърже с реален опит.</a:t>
            </a:r>
          </a:p>
        </p:txBody>
      </p:sp>
      <p:sp>
        <p:nvSpPr>
          <p:cNvPr id="355" name="Google Shape;355;p15"/>
          <p:cNvSpPr/>
          <p:nvPr/>
        </p:nvSpPr>
        <p:spPr>
          <a:xfrm>
            <a:off x="8211493" y="1417321"/>
            <a:ext cx="2544024" cy="2761488"/>
          </a:xfrm>
          <a:prstGeom prst="roundRect">
            <a:avLst>
              <a:gd name="adj" fmla="val 16667"/>
            </a:avLst>
          </a:prstGeom>
          <a:solidFill>
            <a:srgbClr val="DDF2E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56" name="Google Shape;356;p15"/>
          <p:cNvSpPr txBox="1"/>
          <p:nvPr/>
        </p:nvSpPr>
        <p:spPr>
          <a:xfrm>
            <a:off x="8463795" y="1771576"/>
            <a:ext cx="2004075" cy="19774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000" b="1">
                <a:solidFill>
                  <a:srgbClr val="243549"/>
                </a:solidFill>
                <a:latin typeface="Century Gothic" panose="020B0502020202020204"/>
                <a:ea typeface="Century Gothic" panose="020B0502020202020204"/>
                <a:cs typeface="Century Gothic" panose="020B0502020202020204"/>
                <a:sym typeface="Century Gothic" panose="020B0502020202020204"/>
              </a:rPr>
              <a:t>✓ Кратко</a:t>
            </a:r>
          </a:p>
          <a:p>
            <a:pPr marL="0" marR="0" lvl="0" indent="0" algn="l" rtl="0">
              <a:spcBef>
                <a:spcPts val="1700"/>
              </a:spcBef>
              <a:spcAft>
                <a:spcPts val="0"/>
              </a:spcAft>
              <a:buNone/>
            </a:pPr>
            <a:r>
              <a:rPr lang="ru-RU" sz="2000" b="1">
                <a:solidFill>
                  <a:srgbClr val="243549"/>
                </a:solidFill>
                <a:latin typeface="Century Gothic" panose="020B0502020202020204"/>
                <a:ea typeface="Century Gothic" panose="020B0502020202020204"/>
                <a:cs typeface="Century Gothic" panose="020B0502020202020204"/>
                <a:sym typeface="Century Gothic" panose="020B0502020202020204"/>
              </a:rPr>
              <a:t>✓ Качествено</a:t>
            </a:r>
          </a:p>
          <a:p>
            <a:pPr marL="0" marR="0" lvl="0" indent="0" algn="l" rtl="0">
              <a:spcBef>
                <a:spcPts val="1700"/>
              </a:spcBef>
              <a:spcAft>
                <a:spcPts val="0"/>
              </a:spcAft>
              <a:buNone/>
            </a:pPr>
            <a:r>
              <a:rPr lang="ru-RU" sz="2000" b="1">
                <a:solidFill>
                  <a:srgbClr val="243549"/>
                </a:solidFill>
                <a:latin typeface="Century Gothic" panose="020B0502020202020204"/>
                <a:ea typeface="Century Gothic" panose="020B0502020202020204"/>
                <a:cs typeface="Century Gothic" panose="020B0502020202020204"/>
                <a:sym typeface="Century Gothic" panose="020B0502020202020204"/>
              </a:rPr>
              <a:t>✓ Споделено</a:t>
            </a:r>
          </a:p>
          <a:p>
            <a:pPr marL="0" marR="0" lvl="0" indent="0" algn="l" rtl="0">
              <a:spcBef>
                <a:spcPts val="1700"/>
              </a:spcBef>
              <a:spcAft>
                <a:spcPts val="0"/>
              </a:spcAft>
              <a:buNone/>
            </a:pPr>
            <a:r>
              <a:rPr lang="ru-RU" sz="2000" b="1">
                <a:solidFill>
                  <a:srgbClr val="243549"/>
                </a:solidFill>
                <a:latin typeface="Century Gothic" panose="020B0502020202020204"/>
                <a:ea typeface="Century Gothic" panose="020B0502020202020204"/>
                <a:cs typeface="Century Gothic" panose="020B0502020202020204"/>
                <a:sym typeface="Century Gothic" panose="020B0502020202020204"/>
              </a:rPr>
              <a:t>✓ С ясна цел</a:t>
            </a:r>
          </a:p>
        </p:txBody>
      </p:sp>
      <p:sp>
        <p:nvSpPr>
          <p:cNvPr id="357" name="Google Shape;357;p15"/>
          <p:cNvSpPr txBox="1"/>
          <p:nvPr/>
        </p:nvSpPr>
        <p:spPr>
          <a:xfrm>
            <a:off x="621792" y="6473952"/>
            <a:ext cx="10881360" cy="228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850">
                <a:solidFill>
                  <a:srgbClr val="5B6974"/>
                </a:solidFill>
                <a:latin typeface="Arial" panose="020B0604020202020204"/>
                <a:ea typeface="Arial" panose="020B0604020202020204"/>
                <a:cs typeface="Arial" panose="020B0604020202020204"/>
                <a:sym typeface="Arial" panose="020B0604020202020204"/>
              </a:rPr>
              <a:t>За родители на деца в предучилищна възраст</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16"/>
          <p:cNvSpPr txBox="1"/>
          <p:nvPr/>
        </p:nvSpPr>
        <p:spPr>
          <a:xfrm>
            <a:off x="703375" y="652350"/>
            <a:ext cx="720029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i="0" dirty="0" smtClean="0">
                <a:solidFill>
                  <a:srgbClr val="0F172A"/>
                </a:solidFill>
                <a:highlight>
                  <a:srgbClr val="FF0000"/>
                </a:highlight>
                <a:latin typeface="Century Gothic" panose="020B0502020202020204"/>
                <a:ea typeface="Century Gothic" panose="020B0502020202020204"/>
                <a:cs typeface="Century Gothic" panose="020B0502020202020204"/>
                <a:sym typeface="Century Gothic" panose="020B0502020202020204"/>
              </a:rPr>
              <a:t>10.Червени </a:t>
            </a:r>
            <a:r>
              <a:rPr lang="ru-RU" sz="2800" b="1" i="0" dirty="0">
                <a:solidFill>
                  <a:srgbClr val="0F172A"/>
                </a:solidFill>
                <a:highlight>
                  <a:srgbClr val="FF0000"/>
                </a:highlight>
                <a:latin typeface="Century Gothic" panose="020B0502020202020204"/>
                <a:ea typeface="Century Gothic" panose="020B0502020202020204"/>
                <a:cs typeface="Century Gothic" panose="020B0502020202020204"/>
                <a:sym typeface="Century Gothic" panose="020B0502020202020204"/>
              </a:rPr>
              <a:t>флагове в приложенията</a:t>
            </a:r>
            <a:endParaRPr dirty="0">
              <a:highlight>
                <a:srgbClr val="FF0000"/>
              </a:highlight>
            </a:endParaRPr>
          </a:p>
        </p:txBody>
      </p:sp>
      <p:sp>
        <p:nvSpPr>
          <p:cNvPr id="363" name="Google Shape;363;p16"/>
          <p:cNvSpPr txBox="1"/>
          <p:nvPr/>
        </p:nvSpPr>
        <p:spPr>
          <a:xfrm>
            <a:off x="703376" y="1496413"/>
            <a:ext cx="540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1E293B"/>
              </a:buClr>
              <a:buSzPts val="1800"/>
              <a:buFont typeface="Plus Jakarta Sans"/>
              <a:buNone/>
            </a:pPr>
            <a:r>
              <a:rPr lang="ru-RU" sz="1800" b="1" i="0">
                <a:solidFill>
                  <a:srgbClr val="1E293B"/>
                </a:solidFill>
                <a:latin typeface="Century Gothic" panose="020B0502020202020204"/>
                <a:ea typeface="Century Gothic" panose="020B0502020202020204"/>
                <a:cs typeface="Century Gothic" panose="020B0502020202020204"/>
                <a:sym typeface="Century Gothic" panose="020B0502020202020204"/>
              </a:rPr>
              <a:t>Микротранзакци</a:t>
            </a:r>
            <a:r>
              <a:rPr lang="ru-RU" sz="1800" b="1" i="0">
                <a:solidFill>
                  <a:srgbClr val="1E293B"/>
                </a:solidFill>
                <a:latin typeface="Plus Jakarta Sans"/>
                <a:ea typeface="Plus Jakarta Sans"/>
                <a:cs typeface="Plus Jakarta Sans"/>
                <a:sym typeface="Plus Jakarta Sans"/>
              </a:rPr>
              <a:t>и</a:t>
            </a:r>
          </a:p>
        </p:txBody>
      </p:sp>
      <p:sp>
        <p:nvSpPr>
          <p:cNvPr id="364" name="Google Shape;364;p16"/>
          <p:cNvSpPr txBox="1"/>
          <p:nvPr/>
        </p:nvSpPr>
        <p:spPr>
          <a:xfrm>
            <a:off x="952482" y="1863420"/>
            <a:ext cx="54057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0F172A"/>
                </a:solidFill>
                <a:latin typeface="Century Gothic" panose="020B0502020202020204"/>
                <a:ea typeface="Century Gothic" panose="020B0502020202020204"/>
                <a:cs typeface="Century Gothic" panose="020B0502020202020204"/>
                <a:sym typeface="Century Gothic" panose="020B0502020202020204"/>
              </a:rPr>
              <a:t>Игри, изискващи плащане за продължаване или за виртуални артикули</a:t>
            </a:r>
            <a:r>
              <a:rPr lang="ru-RU" sz="1800" b="0" i="0">
                <a:solidFill>
                  <a:srgbClr val="0F172A"/>
                </a:solidFill>
                <a:latin typeface="Plus Jakarta Sans"/>
                <a:ea typeface="Plus Jakarta Sans"/>
                <a:cs typeface="Plus Jakarta Sans"/>
                <a:sym typeface="Plus Jakarta Sans"/>
              </a:rPr>
              <a:t>.</a:t>
            </a:r>
            <a:endParaRPr sz="180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65" name="Google Shape;365;p16"/>
          <p:cNvSpPr txBox="1"/>
          <p:nvPr/>
        </p:nvSpPr>
        <p:spPr>
          <a:xfrm>
            <a:off x="703376" y="2692094"/>
            <a:ext cx="540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Century Gothic" panose="020B0502020202020204"/>
                <a:ea typeface="Century Gothic" panose="020B0502020202020204"/>
                <a:cs typeface="Century Gothic" panose="020B0502020202020204"/>
                <a:sym typeface="Century Gothic" panose="020B0502020202020204"/>
              </a:rPr>
              <a:t>Безкрайно съдържание</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366" name="Google Shape;366;p16"/>
          <p:cNvSpPr txBox="1"/>
          <p:nvPr/>
        </p:nvSpPr>
        <p:spPr>
          <a:xfrm>
            <a:off x="952482" y="3151435"/>
            <a:ext cx="54057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0F172A"/>
                </a:solidFill>
                <a:latin typeface="Plus Jakarta Sans"/>
                <a:ea typeface="Plus Jakarta Sans"/>
                <a:cs typeface="Plus Jakarta Sans"/>
                <a:sym typeface="Plus Jakarta Sans"/>
              </a:rPr>
              <a:t>Автоматично пускане на следващо видео без ясен край.</a:t>
            </a:r>
            <a:endParaRPr sz="180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67" name="Google Shape;367;p16"/>
          <p:cNvSpPr txBox="1"/>
          <p:nvPr/>
        </p:nvSpPr>
        <p:spPr>
          <a:xfrm>
            <a:off x="703376" y="3666154"/>
            <a:ext cx="5405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1E293B"/>
              </a:buClr>
              <a:buSzPts val="1800"/>
              <a:buFont typeface="Plus Jakarta Sans"/>
              <a:buNone/>
            </a:pPr>
            <a:r>
              <a:rPr lang="ru-RU" sz="1800" b="1" i="0">
                <a:solidFill>
                  <a:srgbClr val="1E293B"/>
                </a:solidFill>
                <a:latin typeface="Century Gothic" panose="020B0502020202020204"/>
                <a:ea typeface="Century Gothic" panose="020B0502020202020204"/>
                <a:cs typeface="Century Gothic" panose="020B0502020202020204"/>
                <a:sym typeface="Century Gothic" panose="020B0502020202020204"/>
              </a:rPr>
              <a:t>Отворени чатове</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368" name="Google Shape;368;p16"/>
          <p:cNvSpPr txBox="1"/>
          <p:nvPr/>
        </p:nvSpPr>
        <p:spPr>
          <a:xfrm>
            <a:off x="952482" y="4188299"/>
            <a:ext cx="5405700"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0F172A"/>
                </a:solidFill>
                <a:latin typeface="Century Gothic" panose="020B0502020202020204"/>
                <a:ea typeface="Century Gothic" panose="020B0502020202020204"/>
                <a:cs typeface="Century Gothic" panose="020B0502020202020204"/>
                <a:sym typeface="Century Gothic" panose="020B0502020202020204"/>
              </a:rPr>
              <a:t>Възможност за неконтролиран контакт с непознати потребители.</a:t>
            </a:r>
            <a:endParaRPr sz="180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69" name="Google Shape;369;p16"/>
          <p:cNvPicPr preferRelativeResize="0"/>
          <p:nvPr/>
        </p:nvPicPr>
        <p:blipFill>
          <a:blip r:embed="rId3"/>
          <a:stretch>
            <a:fillRect/>
          </a:stretch>
        </p:blipFill>
        <p:spPr>
          <a:xfrm>
            <a:off x="6505550" y="1400150"/>
            <a:ext cx="5686451" cy="39597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7"/>
          <p:cNvSpPr txBox="1"/>
          <p:nvPr/>
        </p:nvSpPr>
        <p:spPr>
          <a:xfrm>
            <a:off x="1750522" y="405886"/>
            <a:ext cx="844061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i="0"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11.Скуката </a:t>
            </a:r>
            <a:r>
              <a:rPr lang="ru-RU"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като двигател на въображението</a:t>
            </a:r>
            <a:endParaRPr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5" name="Google Shape;375;p17"/>
          <p:cNvSpPr txBox="1"/>
          <p:nvPr/>
        </p:nvSpPr>
        <p:spPr>
          <a:xfrm>
            <a:off x="0" y="1115071"/>
            <a:ext cx="10749900" cy="3693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dirty="0">
                <a:solidFill>
                  <a:srgbClr val="334155"/>
                </a:solidFill>
                <a:latin typeface="Plus Jakarta Sans"/>
                <a:ea typeface="Plus Jakarta Sans"/>
                <a:cs typeface="Plus Jakarta Sans"/>
                <a:sym typeface="Plus Jakarta Sans"/>
              </a:rPr>
              <a:t>С</a:t>
            </a:r>
            <a:r>
              <a:rPr lang="ru-RU" sz="1800" i="0" dirty="0">
                <a:solidFill>
                  <a:srgbClr val="334155"/>
                </a:solidFill>
                <a:latin typeface="Century Gothic" panose="020B0502020202020204"/>
                <a:ea typeface="Century Gothic" panose="020B0502020202020204"/>
                <a:cs typeface="Century Gothic" panose="020B0502020202020204"/>
                <a:sym typeface="Century Gothic" panose="020B0502020202020204"/>
              </a:rPr>
              <a:t>куката не е проблем за решаване с екран, а момент за раждане на нови идеи.</a:t>
            </a:r>
            <a:endParaRPr sz="1800"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6" name="Google Shape;376;p17"/>
          <p:cNvSpPr txBox="1"/>
          <p:nvPr/>
        </p:nvSpPr>
        <p:spPr>
          <a:xfrm>
            <a:off x="1771832" y="1541262"/>
            <a:ext cx="2477458"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166534"/>
              </a:buClr>
              <a:buSzPts val="1800"/>
              <a:buFont typeface="Plus Jakarta Sans"/>
              <a:buNone/>
            </a:pPr>
            <a:r>
              <a:rPr lang="ru-RU" sz="1800" b="1" i="0" dirty="0">
                <a:solidFill>
                  <a:schemeClr val="accent2">
                    <a:lumMod val="50000"/>
                  </a:schemeClr>
                </a:solidFill>
                <a:latin typeface="Century Gothic" panose="020B0502020202020204"/>
                <a:ea typeface="Century Gothic" panose="020B0502020202020204"/>
                <a:cs typeface="Century Gothic" panose="020B0502020202020204"/>
                <a:sym typeface="Century Gothic" panose="020B0502020202020204"/>
              </a:rPr>
              <a:t>Творческа</a:t>
            </a:r>
            <a:r>
              <a:rPr lang="ru-RU" sz="1800" b="1" i="0" dirty="0">
                <a:solidFill>
                  <a:srgbClr val="166534"/>
                </a:solidFill>
                <a:latin typeface="Century Gothic" panose="020B0502020202020204"/>
                <a:ea typeface="Century Gothic" panose="020B0502020202020204"/>
                <a:cs typeface="Century Gothic" panose="020B0502020202020204"/>
                <a:sym typeface="Century Gothic" panose="020B0502020202020204"/>
              </a:rPr>
              <a:t> </a:t>
            </a:r>
            <a:r>
              <a:rPr lang="ru-RU" sz="1800" b="1" i="0" dirty="0">
                <a:solidFill>
                  <a:schemeClr val="accent2">
                    <a:lumMod val="50000"/>
                  </a:schemeClr>
                </a:solidFill>
                <a:latin typeface="Century Gothic" panose="020B0502020202020204"/>
                <a:ea typeface="Century Gothic" panose="020B0502020202020204"/>
                <a:cs typeface="Century Gothic" panose="020B0502020202020204"/>
                <a:sym typeface="Century Gothic" panose="020B0502020202020204"/>
              </a:rPr>
              <a:t>кутия</a:t>
            </a:r>
            <a:endParaRPr dirty="0">
              <a:solidFill>
                <a:schemeClr val="accent2">
                  <a:lumMod val="50000"/>
                </a:schemeClr>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7" name="Google Shape;377;p17"/>
          <p:cNvSpPr txBox="1"/>
          <p:nvPr/>
        </p:nvSpPr>
        <p:spPr>
          <a:xfrm>
            <a:off x="0" y="2085415"/>
            <a:ext cx="6568440" cy="64389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14532D"/>
                </a:solidFill>
                <a:latin typeface="Century Gothic" panose="020B0502020202020204"/>
                <a:ea typeface="Century Gothic" panose="020B0502020202020204"/>
                <a:cs typeface="Century Gothic" panose="020B0502020202020204"/>
                <a:sym typeface="Century Gothic" panose="020B0502020202020204"/>
              </a:rPr>
              <a:t>Достатъчно хартия, бои, кашони и лепило на достъпно място</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8" name="Google Shape;378;p17"/>
          <p:cNvSpPr txBox="1"/>
          <p:nvPr/>
        </p:nvSpPr>
        <p:spPr>
          <a:xfrm>
            <a:off x="1632826" y="3016721"/>
            <a:ext cx="306592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166534"/>
              </a:buClr>
              <a:buSzPts val="1800"/>
              <a:buFont typeface="Plus Jakarta Sans"/>
              <a:buNone/>
            </a:pPr>
            <a:r>
              <a:rPr lang="ru-RU" sz="1800" b="1" i="0" dirty="0">
                <a:solidFill>
                  <a:schemeClr val="accent2">
                    <a:lumMod val="50000"/>
                  </a:schemeClr>
                </a:solidFill>
                <a:latin typeface="Century Gothic" panose="020B0502020202020204"/>
                <a:ea typeface="Century Gothic" panose="020B0502020202020204"/>
                <a:cs typeface="Century Gothic" panose="020B0502020202020204"/>
                <a:sym typeface="Century Gothic" panose="020B0502020202020204"/>
              </a:rPr>
              <a:t>Домашни задължения</a:t>
            </a:r>
            <a:endParaRPr dirty="0">
              <a:solidFill>
                <a:schemeClr val="accent2">
                  <a:lumMod val="50000"/>
                </a:schemeClr>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79" name="Google Shape;379;p17"/>
          <p:cNvSpPr txBox="1"/>
          <p:nvPr/>
        </p:nvSpPr>
        <p:spPr>
          <a:xfrm>
            <a:off x="0" y="3478011"/>
            <a:ext cx="6569075" cy="36703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14532D"/>
                </a:solidFill>
                <a:latin typeface="Plus Jakarta Sans"/>
                <a:ea typeface="Plus Jakarta Sans"/>
                <a:cs typeface="Plus Jakarta Sans"/>
                <a:sym typeface="Plus Jakarta Sans"/>
              </a:rPr>
              <a:t>Г</a:t>
            </a:r>
            <a:r>
              <a:rPr lang="ru-RU" sz="1800" i="0">
                <a:solidFill>
                  <a:srgbClr val="14532D"/>
                </a:solidFill>
                <a:latin typeface="Century Gothic" panose="020B0502020202020204"/>
                <a:ea typeface="Century Gothic" panose="020B0502020202020204"/>
                <a:cs typeface="Century Gothic" panose="020B0502020202020204"/>
                <a:sym typeface="Century Gothic" panose="020B0502020202020204"/>
              </a:rPr>
              <a:t>отвене и градинарство като игра с реални резултати.</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380" name="Google Shape;380;p17"/>
          <p:cNvPicPr preferRelativeResize="0"/>
          <p:nvPr/>
        </p:nvPicPr>
        <p:blipFill>
          <a:blip r:embed="rId3"/>
          <a:stretch>
            <a:fillRect/>
          </a:stretch>
        </p:blipFill>
        <p:spPr>
          <a:xfrm>
            <a:off x="1358131" y="4004409"/>
            <a:ext cx="4811151" cy="2626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81" name="Google Shape;381;p17"/>
          <p:cNvPicPr preferRelativeResize="0"/>
          <p:nvPr/>
        </p:nvPicPr>
        <p:blipFill>
          <a:blip r:embed="rId4"/>
          <a:stretch>
            <a:fillRect/>
          </a:stretch>
        </p:blipFill>
        <p:spPr>
          <a:xfrm>
            <a:off x="7509107" y="1605552"/>
            <a:ext cx="3782794" cy="46232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18"/>
          <p:cNvSpPr txBox="1"/>
          <p:nvPr/>
        </p:nvSpPr>
        <p:spPr>
          <a:xfrm>
            <a:off x="594360" y="384048"/>
            <a:ext cx="12016431"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dirty="0" smtClean="0">
                <a:solidFill>
                  <a:srgbClr val="243549"/>
                </a:solidFill>
                <a:latin typeface="Century Gothic" panose="020B0502020202020204"/>
                <a:ea typeface="Century Gothic" panose="020B0502020202020204"/>
                <a:cs typeface="Century Gothic" panose="020B0502020202020204"/>
                <a:sym typeface="Century Gothic" panose="020B0502020202020204"/>
              </a:rPr>
              <a:t>12. </a:t>
            </a:r>
            <a:r>
              <a:rPr lang="ru-RU" sz="2700" b="1" dirty="0">
                <a:solidFill>
                  <a:srgbClr val="243549"/>
                </a:solidFill>
                <a:latin typeface="Century Gothic" panose="020B0502020202020204"/>
                <a:ea typeface="Century Gothic" panose="020B0502020202020204"/>
                <a:cs typeface="Century Gothic" panose="020B0502020202020204"/>
                <a:sym typeface="Century Gothic" panose="020B0502020202020204"/>
              </a:rPr>
              <a:t>Практичен семеен план: „Екранът има място, но не е центърът“</a:t>
            </a:r>
          </a:p>
        </p:txBody>
      </p:sp>
      <p:sp>
        <p:nvSpPr>
          <p:cNvPr id="387" name="Google Shape;387;p18"/>
          <p:cNvSpPr/>
          <p:nvPr/>
        </p:nvSpPr>
        <p:spPr>
          <a:xfrm>
            <a:off x="640080" y="1508760"/>
            <a:ext cx="2423160" cy="31546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88" name="Google Shape;388;p18"/>
          <p:cNvSpPr txBox="1"/>
          <p:nvPr/>
        </p:nvSpPr>
        <p:spPr>
          <a:xfrm>
            <a:off x="804671" y="1737360"/>
            <a:ext cx="907621"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500" b="1">
                <a:solidFill>
                  <a:srgbClr val="37918F"/>
                </a:solidFill>
                <a:latin typeface="Century Gothic" panose="020B0502020202020204"/>
                <a:ea typeface="Century Gothic" panose="020B0502020202020204"/>
                <a:cs typeface="Century Gothic" panose="020B0502020202020204"/>
                <a:sym typeface="Century Gothic" panose="020B0502020202020204"/>
              </a:rPr>
              <a:t>Сутрин</a:t>
            </a:r>
          </a:p>
        </p:txBody>
      </p:sp>
      <p:sp>
        <p:nvSpPr>
          <p:cNvPr id="389" name="Google Shape;389;p18"/>
          <p:cNvSpPr txBox="1"/>
          <p:nvPr/>
        </p:nvSpPr>
        <p:spPr>
          <a:xfrm>
            <a:off x="994832" y="2265982"/>
            <a:ext cx="1566454"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100" b="1">
                <a:solidFill>
                  <a:srgbClr val="243549"/>
                </a:solidFill>
                <a:latin typeface="Century Gothic" panose="020B0502020202020204"/>
                <a:ea typeface="Century Gothic" panose="020B0502020202020204"/>
                <a:cs typeface="Century Gothic" panose="020B0502020202020204"/>
                <a:sym typeface="Century Gothic" panose="020B0502020202020204"/>
              </a:rPr>
              <a:t>без екран</a:t>
            </a:r>
            <a:endParaRPr sz="2100" b="1">
              <a:solidFill>
                <a:srgbClr val="243549"/>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90" name="Google Shape;390;p18"/>
          <p:cNvSpPr txBox="1"/>
          <p:nvPr/>
        </p:nvSpPr>
        <p:spPr>
          <a:xfrm>
            <a:off x="581575" y="3057446"/>
            <a:ext cx="2610010" cy="2693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150" dirty="0">
                <a:solidFill>
                  <a:srgbClr val="5B6974"/>
                </a:solidFill>
                <a:latin typeface="Century Gothic" panose="020B0502020202020204"/>
                <a:ea typeface="Century Gothic" panose="020B0502020202020204"/>
                <a:cs typeface="Century Gothic" panose="020B0502020202020204"/>
                <a:sym typeface="Century Gothic" panose="020B0502020202020204"/>
              </a:rPr>
              <a:t>закуска • разговор • подготовка</a:t>
            </a:r>
            <a:endParaRPr sz="1150" dirty="0">
              <a:solidFill>
                <a:srgbClr val="5B6974"/>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91" name="Google Shape;391;p18"/>
          <p:cNvSpPr/>
          <p:nvPr/>
        </p:nvSpPr>
        <p:spPr>
          <a:xfrm>
            <a:off x="3474720" y="1508760"/>
            <a:ext cx="2423160" cy="31546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92" name="Google Shape;392;p18"/>
          <p:cNvSpPr txBox="1"/>
          <p:nvPr/>
        </p:nvSpPr>
        <p:spPr>
          <a:xfrm>
            <a:off x="3639312" y="1737360"/>
            <a:ext cx="1184940"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500" b="1">
                <a:solidFill>
                  <a:srgbClr val="37918F"/>
                </a:solidFill>
                <a:latin typeface="Century Gothic" panose="020B0502020202020204"/>
                <a:ea typeface="Century Gothic" panose="020B0502020202020204"/>
                <a:cs typeface="Century Gothic" panose="020B0502020202020204"/>
                <a:sym typeface="Century Gothic" panose="020B0502020202020204"/>
              </a:rPr>
              <a:t>Следобед</a:t>
            </a:r>
          </a:p>
        </p:txBody>
      </p:sp>
      <p:sp>
        <p:nvSpPr>
          <p:cNvPr id="393" name="Google Shape;393;p18"/>
          <p:cNvSpPr txBox="1"/>
          <p:nvPr/>
        </p:nvSpPr>
        <p:spPr>
          <a:xfrm>
            <a:off x="3956183" y="2240280"/>
            <a:ext cx="1220206"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100" b="1">
                <a:solidFill>
                  <a:srgbClr val="243549"/>
                </a:solidFill>
                <a:latin typeface="Century Gothic" panose="020B0502020202020204"/>
                <a:ea typeface="Century Gothic" panose="020B0502020202020204"/>
                <a:cs typeface="Century Gothic" panose="020B0502020202020204"/>
                <a:sym typeface="Century Gothic" panose="020B0502020202020204"/>
              </a:rPr>
              <a:t>до ~1 ч.</a:t>
            </a:r>
          </a:p>
        </p:txBody>
      </p:sp>
      <p:sp>
        <p:nvSpPr>
          <p:cNvPr id="394" name="Google Shape;394;p18"/>
          <p:cNvSpPr txBox="1"/>
          <p:nvPr/>
        </p:nvSpPr>
        <p:spPr>
          <a:xfrm>
            <a:off x="3397325" y="3084516"/>
            <a:ext cx="2577950" cy="26930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150">
                <a:solidFill>
                  <a:srgbClr val="5B6974"/>
                </a:solidFill>
                <a:latin typeface="Century Gothic" panose="020B0502020202020204"/>
                <a:ea typeface="Century Gothic" panose="020B0502020202020204"/>
                <a:cs typeface="Century Gothic" panose="020B0502020202020204"/>
                <a:sym typeface="Century Gothic" panose="020B0502020202020204"/>
              </a:rPr>
              <a:t>кратко, качествено съдържание</a:t>
            </a:r>
            <a:endParaRPr sz="1150">
              <a:solidFill>
                <a:srgbClr val="5B6974"/>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95" name="Google Shape;395;p18"/>
          <p:cNvSpPr/>
          <p:nvPr/>
        </p:nvSpPr>
        <p:spPr>
          <a:xfrm>
            <a:off x="6309360" y="1508760"/>
            <a:ext cx="2423160" cy="31546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96" name="Google Shape;396;p18"/>
          <p:cNvSpPr txBox="1"/>
          <p:nvPr/>
        </p:nvSpPr>
        <p:spPr>
          <a:xfrm>
            <a:off x="6473952" y="1737360"/>
            <a:ext cx="1197764"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500" b="1">
                <a:solidFill>
                  <a:srgbClr val="37918F"/>
                </a:solidFill>
                <a:latin typeface="Century Gothic" panose="020B0502020202020204"/>
                <a:ea typeface="Century Gothic" panose="020B0502020202020204"/>
                <a:cs typeface="Century Gothic" panose="020B0502020202020204"/>
                <a:sym typeface="Century Gothic" panose="020B0502020202020204"/>
              </a:rPr>
              <a:t>След това</a:t>
            </a:r>
          </a:p>
        </p:txBody>
      </p:sp>
      <p:sp>
        <p:nvSpPr>
          <p:cNvPr id="397" name="Google Shape;397;p18"/>
          <p:cNvSpPr txBox="1"/>
          <p:nvPr/>
        </p:nvSpPr>
        <p:spPr>
          <a:xfrm>
            <a:off x="6881983" y="2229282"/>
            <a:ext cx="1277914"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100" b="1">
                <a:solidFill>
                  <a:srgbClr val="243549"/>
                </a:solidFill>
                <a:latin typeface="Century Gothic" panose="020B0502020202020204"/>
                <a:ea typeface="Century Gothic" panose="020B0502020202020204"/>
                <a:cs typeface="Century Gothic" panose="020B0502020202020204"/>
                <a:sym typeface="Century Gothic" panose="020B0502020202020204"/>
              </a:rPr>
              <a:t>офлайн</a:t>
            </a:r>
            <a:endParaRPr sz="2100" b="1">
              <a:solidFill>
                <a:srgbClr val="243549"/>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398" name="Google Shape;398;p18"/>
          <p:cNvSpPr txBox="1"/>
          <p:nvPr/>
        </p:nvSpPr>
        <p:spPr>
          <a:xfrm>
            <a:off x="6473952" y="3063240"/>
            <a:ext cx="2409634" cy="2693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150">
                <a:solidFill>
                  <a:srgbClr val="5B6974"/>
                </a:solidFill>
                <a:latin typeface="Century Gothic" panose="020B0502020202020204"/>
                <a:ea typeface="Century Gothic" panose="020B0502020202020204"/>
                <a:cs typeface="Century Gothic" panose="020B0502020202020204"/>
                <a:sym typeface="Century Gothic" panose="020B0502020202020204"/>
              </a:rPr>
              <a:t>игра • движение • творчество</a:t>
            </a:r>
          </a:p>
        </p:txBody>
      </p:sp>
      <p:sp>
        <p:nvSpPr>
          <p:cNvPr id="399" name="Google Shape;399;p18"/>
          <p:cNvSpPr/>
          <p:nvPr/>
        </p:nvSpPr>
        <p:spPr>
          <a:xfrm>
            <a:off x="9144000" y="1508760"/>
            <a:ext cx="2423160" cy="3154680"/>
          </a:xfrm>
          <a:prstGeom prst="roundRect">
            <a:avLst>
              <a:gd name="adj" fmla="val 16667"/>
            </a:avLst>
          </a:prstGeom>
          <a:solidFill>
            <a:srgbClr val="FFFFFF"/>
          </a:solidFill>
          <a:ln w="9525" cap="rnd" cmpd="sng">
            <a:solidFill>
              <a:srgbClr val="E8EDE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00" name="Google Shape;400;p18"/>
          <p:cNvSpPr txBox="1"/>
          <p:nvPr/>
        </p:nvSpPr>
        <p:spPr>
          <a:xfrm>
            <a:off x="9308592" y="1737360"/>
            <a:ext cx="2103120" cy="4114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500" b="1">
                <a:solidFill>
                  <a:srgbClr val="37918F"/>
                </a:solidFill>
                <a:latin typeface="Arial" panose="020B0604020202020204"/>
                <a:ea typeface="Arial" panose="020B0604020202020204"/>
                <a:cs typeface="Arial" panose="020B0604020202020204"/>
                <a:sym typeface="Arial" panose="020B0604020202020204"/>
              </a:rPr>
              <a:t>Вечер</a:t>
            </a:r>
          </a:p>
        </p:txBody>
      </p:sp>
      <p:sp>
        <p:nvSpPr>
          <p:cNvPr id="401" name="Google Shape;401;p18"/>
          <p:cNvSpPr txBox="1"/>
          <p:nvPr/>
        </p:nvSpPr>
        <p:spPr>
          <a:xfrm>
            <a:off x="9464040" y="2240280"/>
            <a:ext cx="2103120" cy="68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100" b="1">
                <a:solidFill>
                  <a:srgbClr val="243549"/>
                </a:solidFill>
                <a:latin typeface="Arial" panose="020B0604020202020204"/>
                <a:ea typeface="Arial" panose="020B0604020202020204"/>
                <a:cs typeface="Arial" panose="020B0604020202020204"/>
                <a:sym typeface="Arial" panose="020B0604020202020204"/>
              </a:rPr>
              <a:t>без екран</a:t>
            </a:r>
            <a:endParaRPr sz="2100" b="1">
              <a:solidFill>
                <a:srgbClr val="243549"/>
              </a:solidFill>
              <a:latin typeface="Arial" panose="020B0604020202020204"/>
              <a:ea typeface="Arial" panose="020B0604020202020204"/>
              <a:cs typeface="Arial" panose="020B0604020202020204"/>
              <a:sym typeface="Arial" panose="020B0604020202020204"/>
            </a:endParaRPr>
          </a:p>
        </p:txBody>
      </p:sp>
      <p:sp>
        <p:nvSpPr>
          <p:cNvPr id="402" name="Google Shape;402;p18"/>
          <p:cNvSpPr txBox="1"/>
          <p:nvPr/>
        </p:nvSpPr>
        <p:spPr>
          <a:xfrm>
            <a:off x="9066605" y="3072384"/>
            <a:ext cx="2057400" cy="10972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150">
                <a:solidFill>
                  <a:srgbClr val="5B6974"/>
                </a:solidFill>
                <a:latin typeface="Arial" panose="020B0604020202020204"/>
                <a:ea typeface="Arial" panose="020B0604020202020204"/>
                <a:cs typeface="Arial" panose="020B0604020202020204"/>
                <a:sym typeface="Arial" panose="020B0604020202020204"/>
              </a:rPr>
              <a:t>книга • разговор • подготовка за сън</a:t>
            </a:r>
            <a:endParaRPr sz="1150">
              <a:solidFill>
                <a:srgbClr val="5B6974"/>
              </a:solidFill>
              <a:latin typeface="Arial" panose="020B0604020202020204"/>
              <a:ea typeface="Arial" panose="020B0604020202020204"/>
              <a:cs typeface="Arial" panose="020B0604020202020204"/>
              <a:sym typeface="Arial" panose="020B0604020202020204"/>
            </a:endParaRPr>
          </a:p>
        </p:txBody>
      </p:sp>
      <p:sp>
        <p:nvSpPr>
          <p:cNvPr id="403" name="Google Shape;403;p18"/>
          <p:cNvSpPr/>
          <p:nvPr/>
        </p:nvSpPr>
        <p:spPr>
          <a:xfrm>
            <a:off x="1188720" y="5074920"/>
            <a:ext cx="9784080" cy="713232"/>
          </a:xfrm>
          <a:prstGeom prst="roundRect">
            <a:avLst>
              <a:gd name="adj" fmla="val 16667"/>
            </a:avLst>
          </a:prstGeom>
          <a:solidFill>
            <a:srgbClr val="F6C64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04" name="Google Shape;404;p18"/>
          <p:cNvSpPr txBox="1"/>
          <p:nvPr/>
        </p:nvSpPr>
        <p:spPr>
          <a:xfrm>
            <a:off x="2309535" y="5248656"/>
            <a:ext cx="7542449" cy="2923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300" b="1">
                <a:solidFill>
                  <a:srgbClr val="243549"/>
                </a:solidFill>
                <a:latin typeface="Century Gothic" panose="020B0502020202020204"/>
                <a:ea typeface="Century Gothic" panose="020B0502020202020204"/>
                <a:cs typeface="Century Gothic" panose="020B0502020202020204"/>
                <a:sym typeface="Century Gothic" panose="020B0502020202020204"/>
              </a:rPr>
              <a:t>За деца 3–6 г. БПА препоръчва общото екранно време да не надхвърля 1 час дневно.</a:t>
            </a:r>
          </a:p>
        </p:txBody>
      </p:sp>
      <p:sp>
        <p:nvSpPr>
          <p:cNvPr id="405" name="Google Shape;405;p18"/>
          <p:cNvSpPr txBox="1"/>
          <p:nvPr/>
        </p:nvSpPr>
        <p:spPr>
          <a:xfrm>
            <a:off x="621792" y="6473952"/>
            <a:ext cx="10881360" cy="2286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ru-RU" sz="850">
                <a:solidFill>
                  <a:srgbClr val="5B6974"/>
                </a:solidFill>
                <a:latin typeface="Arial" panose="020B0604020202020204"/>
                <a:ea typeface="Arial" panose="020B0604020202020204"/>
                <a:cs typeface="Arial" panose="020B0604020202020204"/>
                <a:sym typeface="Arial" panose="020B0604020202020204"/>
              </a:rPr>
              <a:t>За родители на деца в предучилищна възраст</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9"/>
          <p:cNvSpPr txBox="1"/>
          <p:nvPr/>
        </p:nvSpPr>
        <p:spPr>
          <a:xfrm>
            <a:off x="3007778" y="250657"/>
            <a:ext cx="61053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Зони без устройства у дома</a:t>
            </a:r>
          </a:p>
        </p:txBody>
      </p:sp>
      <p:sp>
        <p:nvSpPr>
          <p:cNvPr id="411" name="Google Shape;411;p19"/>
          <p:cNvSpPr txBox="1"/>
          <p:nvPr/>
        </p:nvSpPr>
        <p:spPr>
          <a:xfrm>
            <a:off x="1000750" y="855473"/>
            <a:ext cx="32352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F172A"/>
              </a:buClr>
              <a:buSzPts val="1800"/>
              <a:buFont typeface="Plus Jakarta Sans"/>
              <a:buNone/>
            </a:pPr>
            <a:r>
              <a:rPr lang="ru-RU" sz="1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Трапезарията</a:t>
            </a:r>
            <a:endParaRPr dirty="0">
              <a:latin typeface="Century Gothic" panose="020B0502020202020204"/>
              <a:ea typeface="Century Gothic" panose="020B0502020202020204"/>
              <a:cs typeface="Century Gothic" panose="020B0502020202020204"/>
              <a:sym typeface="Century Gothic" panose="020B0502020202020204"/>
            </a:endParaRPr>
          </a:p>
        </p:txBody>
      </p:sp>
      <p:sp>
        <p:nvSpPr>
          <p:cNvPr id="412" name="Google Shape;412;p19"/>
          <p:cNvSpPr txBox="1"/>
          <p:nvPr/>
        </p:nvSpPr>
        <p:spPr>
          <a:xfrm>
            <a:off x="98824" y="1231318"/>
            <a:ext cx="6730975" cy="3693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dirty="0">
                <a:solidFill>
                  <a:srgbClr val="64748B"/>
                </a:solidFill>
                <a:latin typeface="Century Gothic" panose="020B0502020202020204"/>
                <a:ea typeface="Century Gothic" panose="020B0502020202020204"/>
                <a:cs typeface="Century Gothic" panose="020B0502020202020204"/>
                <a:sym typeface="Century Gothic" panose="020B0502020202020204"/>
              </a:rPr>
              <a:t>Храненето е време за разговор без екрани на масата.</a:t>
            </a:r>
            <a:endParaRPr sz="1800"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13" name="Google Shape;413;p19"/>
          <p:cNvSpPr txBox="1"/>
          <p:nvPr/>
        </p:nvSpPr>
        <p:spPr>
          <a:xfrm>
            <a:off x="139278" y="1760486"/>
            <a:ext cx="5103000"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F172A"/>
              </a:buClr>
              <a:buSzPts val="1800"/>
              <a:buFont typeface="Plus Jakarta Sans"/>
              <a:buNone/>
            </a:pPr>
            <a:r>
              <a:rPr lang="ru-RU" sz="1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Детската спалня</a:t>
            </a:r>
            <a:endParaRPr dirty="0">
              <a:latin typeface="Century Gothic" panose="020B0502020202020204"/>
              <a:ea typeface="Century Gothic" panose="020B0502020202020204"/>
              <a:cs typeface="Century Gothic" panose="020B0502020202020204"/>
              <a:sym typeface="Century Gothic" panose="020B0502020202020204"/>
            </a:endParaRPr>
          </a:p>
        </p:txBody>
      </p:sp>
      <p:sp>
        <p:nvSpPr>
          <p:cNvPr id="414" name="Google Shape;414;p19"/>
          <p:cNvSpPr txBox="1"/>
          <p:nvPr/>
        </p:nvSpPr>
        <p:spPr>
          <a:xfrm>
            <a:off x="98825" y="2344819"/>
            <a:ext cx="6730975"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dirty="0">
                <a:solidFill>
                  <a:srgbClr val="64748B"/>
                </a:solidFill>
                <a:latin typeface="Century Gothic" panose="020B0502020202020204"/>
                <a:ea typeface="Century Gothic" panose="020B0502020202020204"/>
                <a:cs typeface="Century Gothic" panose="020B0502020202020204"/>
                <a:sym typeface="Century Gothic" panose="020B0502020202020204"/>
              </a:rPr>
              <a:t>Спалнята е място за почивка, без телевизори и телефони</a:t>
            </a:r>
            <a:r>
              <a:rPr lang="ru-RU" sz="1800" b="0" i="0" dirty="0">
                <a:solidFill>
                  <a:srgbClr val="64748B"/>
                </a:solidFill>
                <a:latin typeface="Plus Jakarta Sans"/>
                <a:ea typeface="Plus Jakarta Sans"/>
                <a:cs typeface="Plus Jakarta Sans"/>
                <a:sym typeface="Plus Jakarta Sans"/>
              </a:rPr>
              <a:t>.</a:t>
            </a:r>
            <a:endParaRPr sz="1800" dirty="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15" name="Google Shape;415;p19"/>
          <p:cNvSpPr txBox="1"/>
          <p:nvPr/>
        </p:nvSpPr>
        <p:spPr>
          <a:xfrm>
            <a:off x="1511928" y="3171580"/>
            <a:ext cx="2500063" cy="369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0F172A"/>
              </a:buClr>
              <a:buSzPts val="1800"/>
              <a:buFont typeface="Plus Jakarta Sans"/>
              <a:buNone/>
            </a:pPr>
            <a:r>
              <a:rPr lang="ru-RU" sz="1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Кратки пътувания</a:t>
            </a:r>
            <a:endParaRPr dirty="0">
              <a:latin typeface="Century Gothic" panose="020B0502020202020204"/>
              <a:ea typeface="Century Gothic" panose="020B0502020202020204"/>
              <a:cs typeface="Century Gothic" panose="020B0502020202020204"/>
              <a:sym typeface="Century Gothic" panose="020B0502020202020204"/>
            </a:endParaRPr>
          </a:p>
        </p:txBody>
      </p:sp>
      <p:sp>
        <p:nvSpPr>
          <p:cNvPr id="416" name="Google Shape;416;p19"/>
          <p:cNvSpPr txBox="1"/>
          <p:nvPr/>
        </p:nvSpPr>
        <p:spPr>
          <a:xfrm>
            <a:off x="139278" y="3684334"/>
            <a:ext cx="6690522" cy="6465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64748B"/>
                </a:solidFill>
                <a:latin typeface="Century Gothic" panose="020B0502020202020204"/>
                <a:ea typeface="Century Gothic" panose="020B0502020202020204"/>
                <a:cs typeface="Century Gothic" panose="020B0502020202020204"/>
                <a:sym typeface="Century Gothic" panose="020B0502020202020204"/>
              </a:rPr>
              <a:t>Наблюдавайте света през прозореца, вместо през екрана.</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417" name="Google Shape;417;p19"/>
          <p:cNvPicPr preferRelativeResize="0"/>
          <p:nvPr/>
        </p:nvPicPr>
        <p:blipFill>
          <a:blip r:embed="rId3"/>
          <a:stretch>
            <a:fillRect/>
          </a:stretch>
        </p:blipFill>
        <p:spPr>
          <a:xfrm>
            <a:off x="6898742" y="855473"/>
            <a:ext cx="5160474" cy="48437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0"/>
          <p:cNvSpPr txBox="1"/>
          <p:nvPr/>
        </p:nvSpPr>
        <p:spPr>
          <a:xfrm>
            <a:off x="815925" y="638293"/>
            <a:ext cx="7821637"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i="0">
                <a:solidFill>
                  <a:srgbClr val="0F172A"/>
                </a:solidFill>
                <a:latin typeface="Century Gothic" panose="020B0502020202020204"/>
                <a:ea typeface="Century Gothic" panose="020B0502020202020204"/>
                <a:cs typeface="Century Gothic" panose="020B0502020202020204"/>
                <a:sym typeface="Century Gothic" panose="020B0502020202020204"/>
              </a:rPr>
              <a:t>Как да спираме екрана без нерви?</a:t>
            </a:r>
          </a:p>
        </p:txBody>
      </p:sp>
      <p:sp>
        <p:nvSpPr>
          <p:cNvPr id="423" name="Google Shape;423;p20"/>
          <p:cNvSpPr txBox="1"/>
          <p:nvPr/>
        </p:nvSpPr>
        <p:spPr>
          <a:xfrm>
            <a:off x="815925" y="1426085"/>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Century Gothic" panose="020B0502020202020204"/>
                <a:ea typeface="Century Gothic" panose="020B0502020202020204"/>
                <a:cs typeface="Century Gothic" panose="020B0502020202020204"/>
                <a:sym typeface="Century Gothic" panose="020B0502020202020204"/>
              </a:rPr>
              <a:t>Предварително предупреждение</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424" name="Google Shape;424;p20"/>
          <p:cNvSpPr txBox="1"/>
          <p:nvPr/>
        </p:nvSpPr>
        <p:spPr>
          <a:xfrm>
            <a:off x="998797" y="1795425"/>
            <a:ext cx="9006600" cy="3693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i="0">
                <a:solidFill>
                  <a:srgbClr val="64748B"/>
                </a:solidFill>
                <a:latin typeface="Century Gothic" panose="020B0502020202020204"/>
                <a:ea typeface="Century Gothic" panose="020B0502020202020204"/>
                <a:cs typeface="Century Gothic" panose="020B0502020202020204"/>
                <a:sym typeface="Century Gothic" panose="020B0502020202020204"/>
              </a:rPr>
              <a:t>"Остават 5 минути" или "След това епизодът приключва"</a:t>
            </a:r>
            <a:r>
              <a:rPr lang="ru-RU" sz="1800" b="0" i="0">
                <a:solidFill>
                  <a:srgbClr val="64748B"/>
                </a:solidFill>
                <a:latin typeface="Plus Jakarta Sans"/>
                <a:ea typeface="Plus Jakarta Sans"/>
                <a:cs typeface="Plus Jakarta Sans"/>
                <a:sym typeface="Plus Jakarta Sans"/>
              </a:rPr>
              <a:t>.</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25" name="Google Shape;425;p20"/>
          <p:cNvSpPr txBox="1"/>
          <p:nvPr/>
        </p:nvSpPr>
        <p:spPr>
          <a:xfrm>
            <a:off x="815925" y="2244655"/>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Century Gothic" panose="020B0502020202020204"/>
                <a:ea typeface="Century Gothic" panose="020B0502020202020204"/>
                <a:cs typeface="Century Gothic" panose="020B0502020202020204"/>
                <a:sym typeface="Century Gothic" panose="020B0502020202020204"/>
              </a:rPr>
              <a:t>Използване на таймер</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426" name="Google Shape;426;p20"/>
          <p:cNvSpPr txBox="1"/>
          <p:nvPr/>
        </p:nvSpPr>
        <p:spPr>
          <a:xfrm>
            <a:off x="998778" y="2706300"/>
            <a:ext cx="9006600" cy="3693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64748B"/>
                </a:solidFill>
                <a:latin typeface="Plus Jakarta Sans"/>
                <a:ea typeface="Plus Jakarta Sans"/>
                <a:cs typeface="Plus Jakarta Sans"/>
                <a:sym typeface="Plus Jakarta Sans"/>
              </a:rPr>
              <a:t>Т</a:t>
            </a:r>
            <a:r>
              <a:rPr lang="ru-RU" sz="1800" i="0">
                <a:solidFill>
                  <a:srgbClr val="64748B"/>
                </a:solidFill>
                <a:latin typeface="Century Gothic" panose="020B0502020202020204"/>
                <a:ea typeface="Century Gothic" panose="020B0502020202020204"/>
                <a:cs typeface="Century Gothic" panose="020B0502020202020204"/>
                <a:sym typeface="Century Gothic" panose="020B0502020202020204"/>
              </a:rPr>
              <a:t>аймерът е неутрален "съдия" – не родителят спира филм</a:t>
            </a:r>
            <a:r>
              <a:rPr lang="ru-RU" sz="1800" b="0" i="0">
                <a:solidFill>
                  <a:srgbClr val="64748B"/>
                </a:solidFill>
                <a:latin typeface="Plus Jakarta Sans"/>
                <a:ea typeface="Plus Jakarta Sans"/>
                <a:cs typeface="Plus Jakarta Sans"/>
                <a:sym typeface="Plus Jakarta Sans"/>
              </a:rPr>
              <a:t>а.</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27" name="Google Shape;427;p20"/>
          <p:cNvSpPr txBox="1"/>
          <p:nvPr/>
        </p:nvSpPr>
        <p:spPr>
          <a:xfrm>
            <a:off x="815925" y="3167985"/>
            <a:ext cx="610537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1800"/>
              <a:buFont typeface="Plus Jakarta Sans"/>
              <a:buNone/>
            </a:pPr>
            <a:r>
              <a:rPr lang="ru-RU" sz="1800" b="1" i="0">
                <a:solidFill>
                  <a:srgbClr val="0F172A"/>
                </a:solidFill>
                <a:latin typeface="Century Gothic" panose="020B0502020202020204"/>
                <a:ea typeface="Century Gothic" panose="020B0502020202020204"/>
                <a:cs typeface="Century Gothic" panose="020B0502020202020204"/>
                <a:sym typeface="Century Gothic" panose="020B0502020202020204"/>
              </a:rPr>
              <a:t>Планиран преход</a:t>
            </a:r>
            <a:endParaRPr>
              <a:latin typeface="Century Gothic" panose="020B0502020202020204"/>
              <a:ea typeface="Century Gothic" panose="020B0502020202020204"/>
              <a:cs typeface="Century Gothic" panose="020B0502020202020204"/>
              <a:sym typeface="Century Gothic" panose="020B0502020202020204"/>
            </a:endParaRPr>
          </a:p>
        </p:txBody>
      </p:sp>
      <p:sp>
        <p:nvSpPr>
          <p:cNvPr id="428" name="Google Shape;428;p20"/>
          <p:cNvSpPr txBox="1"/>
          <p:nvPr/>
        </p:nvSpPr>
        <p:spPr>
          <a:xfrm>
            <a:off x="998797" y="3721975"/>
            <a:ext cx="8888400" cy="369300"/>
          </a:xfrm>
          <a:prstGeom prst="rect">
            <a:avLst/>
          </a:prstGeom>
          <a:solidFill>
            <a:srgbClr val="F6C64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800" b="0" i="0">
                <a:solidFill>
                  <a:srgbClr val="64748B"/>
                </a:solidFill>
                <a:latin typeface="Plus Jakarta Sans"/>
                <a:ea typeface="Plus Jakarta Sans"/>
                <a:cs typeface="Plus Jakarta Sans"/>
                <a:sym typeface="Plus Jakarta Sans"/>
              </a:rPr>
              <a:t>П</a:t>
            </a:r>
            <a:r>
              <a:rPr lang="ru-RU" sz="1800" i="0">
                <a:solidFill>
                  <a:srgbClr val="64748B"/>
                </a:solidFill>
                <a:latin typeface="Century Gothic" panose="020B0502020202020204"/>
                <a:ea typeface="Century Gothic" panose="020B0502020202020204"/>
                <a:cs typeface="Century Gothic" panose="020B0502020202020204"/>
                <a:sym typeface="Century Gothic" panose="020B0502020202020204"/>
              </a:rPr>
              <a:t>реминаване към любимо аналогово занимание веднага след това.</a:t>
            </a: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429" name="Google Shape;429;p20"/>
          <p:cNvPicPr preferRelativeResize="0"/>
          <p:nvPr/>
        </p:nvPicPr>
        <p:blipFill>
          <a:blip r:embed="rId3"/>
          <a:stretch>
            <a:fillRect/>
          </a:stretch>
        </p:blipFill>
        <p:spPr>
          <a:xfrm>
            <a:off x="2471813" y="4275925"/>
            <a:ext cx="4509860" cy="2461925"/>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21"/>
          <p:cNvSpPr txBox="1"/>
          <p:nvPr/>
        </p:nvSpPr>
        <p:spPr>
          <a:xfrm>
            <a:off x="942534" y="807106"/>
            <a:ext cx="7459081"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F172A"/>
              </a:buClr>
              <a:buSzPts val="2800"/>
              <a:buFont typeface="Century Gothic" panose="020B0502020202020204"/>
              <a:buNone/>
            </a:pPr>
            <a:r>
              <a:rPr lang="ru-RU" sz="2800" b="1" i="0" dirty="0" smtClean="0">
                <a:solidFill>
                  <a:schemeClr val="accent1">
                    <a:lumMod val="75000"/>
                  </a:schemeClr>
                </a:solidFill>
                <a:latin typeface="Century Gothic" panose="020B0502020202020204"/>
                <a:ea typeface="Century Gothic" panose="020B0502020202020204"/>
                <a:cs typeface="Century Gothic" panose="020B0502020202020204"/>
                <a:sym typeface="Century Gothic" panose="020B0502020202020204"/>
              </a:rPr>
              <a:t>13.Обучение </a:t>
            </a:r>
            <a:r>
              <a:rPr lang="ru-RU" sz="2800" b="1" i="0" dirty="0">
                <a:solidFill>
                  <a:schemeClr val="accent1">
                    <a:lumMod val="75000"/>
                  </a:schemeClr>
                </a:solidFill>
                <a:latin typeface="Century Gothic" panose="020B0502020202020204"/>
                <a:ea typeface="Century Gothic" panose="020B0502020202020204"/>
                <a:cs typeface="Century Gothic" panose="020B0502020202020204"/>
                <a:sym typeface="Century Gothic" panose="020B0502020202020204"/>
              </a:rPr>
              <a:t>в критично мислене</a:t>
            </a:r>
            <a:endParaRPr b="1" dirty="0">
              <a:solidFill>
                <a:schemeClr val="accent1">
                  <a:lumMod val="75000"/>
                </a:schemeClr>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5" name="Google Shape;435;p21"/>
          <p:cNvSpPr txBox="1"/>
          <p:nvPr/>
        </p:nvSpPr>
        <p:spPr>
          <a:xfrm>
            <a:off x="480503" y="1721500"/>
            <a:ext cx="6435900" cy="1015622"/>
          </a:xfrm>
          <a:prstGeom prst="rect">
            <a:avLst/>
          </a:prstGeom>
          <a:solidFill>
            <a:schemeClr val="accent5">
              <a:lumMod val="40000"/>
              <a:lumOff val="60000"/>
            </a:schemeClr>
          </a:solidFill>
          <a:ln>
            <a:noFill/>
          </a:ln>
        </p:spPr>
        <p:txBody>
          <a:bodyPr spcFirstLastPara="1" wrap="square" lIns="91425" tIns="45700" rIns="91425" bIns="45700" anchor="t" anchorCtr="0">
            <a:spAutoFit/>
          </a:bodyPr>
          <a:lstStyle/>
          <a:p>
            <a:pPr>
              <a:buClr>
                <a:srgbClr val="4C1D95"/>
              </a:buClr>
              <a:buSzPts val="1800"/>
            </a:pPr>
            <a:r>
              <a:rPr lang="ru-RU" sz="1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Алгоритми и </a:t>
            </a:r>
            <a:r>
              <a:rPr lang="ru-RU" sz="1800" b="1" i="0"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реклама</a:t>
            </a:r>
          </a:p>
          <a:p>
            <a:pPr>
              <a:buClr>
                <a:srgbClr val="4C1D95"/>
              </a:buClr>
              <a:buSzPts val="1800"/>
            </a:pPr>
            <a:r>
              <a:rPr lang="ru-RU" b="1"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Обяснете </a:t>
            </a:r>
            <a:r>
              <a:rPr lang="ru-RU" b="1" dirty="0">
                <a:solidFill>
                  <a:srgbClr val="0F172A"/>
                </a:solidFill>
                <a:latin typeface="Century Gothic" panose="020B0502020202020204"/>
                <a:ea typeface="Century Gothic" panose="020B0502020202020204"/>
                <a:cs typeface="Century Gothic" panose="020B0502020202020204"/>
                <a:sym typeface="Century Gothic" panose="020B0502020202020204"/>
              </a:rPr>
              <a:t>на децата си ,  как платформите задържат вниманието им за печалба.</a:t>
            </a:r>
          </a:p>
          <a:p>
            <a:pPr marL="0" marR="0" lvl="0" indent="0" algn="l" rtl="0">
              <a:spcBef>
                <a:spcPts val="0"/>
              </a:spcBef>
              <a:spcAft>
                <a:spcPts val="0"/>
              </a:spcAft>
              <a:buClr>
                <a:srgbClr val="4C1D95"/>
              </a:buClr>
              <a:buSzPts val="1800"/>
              <a:buFont typeface="Plus Jakarta Sans"/>
              <a:buNone/>
            </a:pPr>
            <a:endParaRPr dirty="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7" name="Google Shape;437;p21"/>
          <p:cNvSpPr txBox="1"/>
          <p:nvPr/>
        </p:nvSpPr>
        <p:spPr>
          <a:xfrm>
            <a:off x="495300" y="3253740"/>
            <a:ext cx="6435725" cy="800179"/>
          </a:xfrm>
          <a:prstGeom prst="rect">
            <a:avLst/>
          </a:prstGeom>
          <a:solidFill>
            <a:schemeClr val="accent5">
              <a:lumMod val="40000"/>
              <a:lumOff val="60000"/>
            </a:schemeClr>
          </a:solidFill>
          <a:ln>
            <a:noFill/>
          </a:ln>
        </p:spPr>
        <p:txBody>
          <a:bodyPr spcFirstLastPara="1" wrap="square" lIns="91425" tIns="45700" rIns="91425" bIns="45700" anchor="t" anchorCtr="0">
            <a:spAutoFit/>
          </a:bodyPr>
          <a:lstStyle/>
          <a:p>
            <a:pPr>
              <a:buClr>
                <a:srgbClr val="4C1D95"/>
              </a:buClr>
              <a:buSzPts val="1800"/>
            </a:pPr>
            <a:r>
              <a:rPr lang="ru-RU" sz="1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Дигитален </a:t>
            </a:r>
            <a:r>
              <a:rPr lang="ru-RU" sz="1800" b="1" i="0"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отпечатък</a:t>
            </a:r>
          </a:p>
          <a:p>
            <a:pPr>
              <a:buClr>
                <a:srgbClr val="4C1D95"/>
              </a:buClr>
              <a:buSzPts val="1800"/>
            </a:pPr>
            <a:r>
              <a:rPr lang="ru-RU" b="1"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Какво </a:t>
            </a:r>
            <a:r>
              <a:rPr lang="ru-RU" b="1" dirty="0">
                <a:solidFill>
                  <a:srgbClr val="0F172A"/>
                </a:solidFill>
                <a:latin typeface="Century Gothic" panose="020B0502020202020204"/>
                <a:ea typeface="Century Gothic" panose="020B0502020202020204"/>
                <a:cs typeface="Century Gothic" panose="020B0502020202020204"/>
                <a:sym typeface="Century Gothic" panose="020B0502020202020204"/>
              </a:rPr>
              <a:t>споделяме и как то остава завинаги в интернет.</a:t>
            </a:r>
          </a:p>
          <a:p>
            <a:pPr marL="0" marR="0" lvl="0" indent="0" algn="l" rtl="0">
              <a:spcBef>
                <a:spcPts val="0"/>
              </a:spcBef>
              <a:spcAft>
                <a:spcPts val="0"/>
              </a:spcAft>
              <a:buClr>
                <a:srgbClr val="4C1D95"/>
              </a:buClr>
              <a:buSzPts val="1800"/>
              <a:buFont typeface="Plus Jakarta Sans"/>
              <a:buNone/>
            </a:pPr>
            <a:endParaRPr dirty="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39" name="Google Shape;439;p21"/>
          <p:cNvSpPr txBox="1"/>
          <p:nvPr/>
        </p:nvSpPr>
        <p:spPr>
          <a:xfrm>
            <a:off x="495300" y="4680585"/>
            <a:ext cx="6420485" cy="800179"/>
          </a:xfrm>
          <a:prstGeom prst="rect">
            <a:avLst/>
          </a:prstGeom>
          <a:solidFill>
            <a:schemeClr val="accent5">
              <a:lumMod val="40000"/>
              <a:lumOff val="60000"/>
            </a:schemeClr>
          </a:solidFill>
          <a:ln>
            <a:noFill/>
          </a:ln>
        </p:spPr>
        <p:txBody>
          <a:bodyPr spcFirstLastPara="1" wrap="square" lIns="91425" tIns="45700" rIns="91425" bIns="45700" anchor="t" anchorCtr="0">
            <a:spAutoFit/>
          </a:bodyPr>
          <a:lstStyle/>
          <a:p>
            <a:pPr>
              <a:buClr>
                <a:srgbClr val="4C1D95"/>
              </a:buClr>
              <a:buSzPts val="1800"/>
            </a:pPr>
            <a:r>
              <a:rPr lang="ru-RU" sz="1800" b="1" i="0" dirty="0">
                <a:solidFill>
                  <a:srgbClr val="0F172A"/>
                </a:solidFill>
                <a:latin typeface="Century Gothic" panose="020B0502020202020204"/>
                <a:ea typeface="Century Gothic" panose="020B0502020202020204"/>
                <a:cs typeface="Century Gothic" panose="020B0502020202020204"/>
                <a:sym typeface="Century Gothic" panose="020B0502020202020204"/>
              </a:rPr>
              <a:t>Онлайн </a:t>
            </a:r>
            <a:r>
              <a:rPr lang="ru-RU" sz="1800" b="1" i="0"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кибербезопасност</a:t>
            </a:r>
          </a:p>
          <a:p>
            <a:pPr>
              <a:buClr>
                <a:srgbClr val="4C1D95"/>
              </a:buClr>
              <a:buSzPts val="1800"/>
            </a:pPr>
            <a:r>
              <a:rPr lang="ru-RU" b="1" dirty="0" smtClean="0">
                <a:solidFill>
                  <a:srgbClr val="0F172A"/>
                </a:solidFill>
                <a:latin typeface="Century Gothic" panose="020B0502020202020204"/>
                <a:ea typeface="Century Gothic" panose="020B0502020202020204"/>
                <a:cs typeface="Century Gothic" panose="020B0502020202020204"/>
                <a:sym typeface="Century Gothic" panose="020B0502020202020204"/>
              </a:rPr>
              <a:t>Доверие </a:t>
            </a:r>
            <a:r>
              <a:rPr lang="ru-RU" b="1" dirty="0">
                <a:solidFill>
                  <a:srgbClr val="0F172A"/>
                </a:solidFill>
                <a:latin typeface="Century Gothic" panose="020B0502020202020204"/>
                <a:ea typeface="Century Gothic" panose="020B0502020202020204"/>
                <a:cs typeface="Century Gothic" panose="020B0502020202020204"/>
                <a:sym typeface="Century Gothic" panose="020B0502020202020204"/>
              </a:rPr>
              <a:t>към родителите при среща с неприятно съдържание.</a:t>
            </a:r>
          </a:p>
          <a:p>
            <a:pPr marL="0" marR="0" lvl="0" indent="0" algn="l" rtl="0">
              <a:spcBef>
                <a:spcPts val="0"/>
              </a:spcBef>
              <a:spcAft>
                <a:spcPts val="0"/>
              </a:spcAft>
              <a:buClr>
                <a:srgbClr val="4C1D95"/>
              </a:buClr>
              <a:buSzPts val="1800"/>
              <a:buFont typeface="Plus Jakarta Sans"/>
              <a:buNone/>
            </a:pPr>
            <a:endParaRPr b="1" dirty="0">
              <a:solidFill>
                <a:srgbClr val="0F172A"/>
              </a:solidFill>
              <a:latin typeface="Century Gothic" panose="020B0502020202020204"/>
              <a:ea typeface="Century Gothic" panose="020B0502020202020204"/>
              <a:cs typeface="Century Gothic" panose="020B0502020202020204"/>
              <a:sym typeface="Century Gothic" panose="020B0502020202020204"/>
            </a:endParaRPr>
          </a:p>
        </p:txBody>
      </p:sp>
      <p:pic>
        <p:nvPicPr>
          <p:cNvPr id="441" name="Google Shape;441;p21"/>
          <p:cNvPicPr preferRelativeResize="0"/>
          <p:nvPr/>
        </p:nvPicPr>
        <p:blipFill>
          <a:blip r:embed="rId3"/>
          <a:stretch>
            <a:fillRect/>
          </a:stretch>
        </p:blipFill>
        <p:spPr>
          <a:xfrm>
            <a:off x="7047925" y="807106"/>
            <a:ext cx="4984130" cy="52376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h325f74cb9761bf7f_1_7"/>
          <p:cNvPicPr preferRelativeResize="0"/>
          <p:nvPr/>
        </p:nvPicPr>
        <p:blipFill>
          <a:blip r:embed="rId3"/>
          <a:stretch>
            <a:fillRect/>
          </a:stretch>
        </p:blipFill>
        <p:spPr>
          <a:xfrm>
            <a:off x="605150" y="335975"/>
            <a:ext cx="10251701" cy="6195850"/>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22"/>
          <p:cNvSpPr txBox="1"/>
          <p:nvPr/>
        </p:nvSpPr>
        <p:spPr>
          <a:xfrm>
            <a:off x="594360" y="384048"/>
            <a:ext cx="8046720" cy="5054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2700" b="1" dirty="0" smtClean="0">
                <a:solidFill>
                  <a:srgbClr val="243549"/>
                </a:solidFill>
                <a:latin typeface="Century Gothic" panose="020B0502020202020204" pitchFamily="34" charset="0"/>
                <a:ea typeface="Play" panose="00000500000000000000"/>
                <a:cs typeface="Play" panose="00000500000000000000"/>
                <a:sym typeface="Play" panose="00000500000000000000"/>
              </a:rPr>
              <a:t>14.Пет </a:t>
            </a:r>
            <a:r>
              <a:rPr lang="ru-RU" sz="2700" b="1" dirty="0">
                <a:solidFill>
                  <a:srgbClr val="243549"/>
                </a:solidFill>
                <a:latin typeface="Century Gothic" panose="020B0502020202020204" pitchFamily="34" charset="0"/>
                <a:ea typeface="Play" panose="00000500000000000000"/>
                <a:cs typeface="Play" panose="00000500000000000000"/>
                <a:sym typeface="Play" panose="00000500000000000000"/>
              </a:rPr>
              <a:t>правила, които да отнесем у дома</a:t>
            </a:r>
          </a:p>
        </p:txBody>
      </p:sp>
      <p:sp>
        <p:nvSpPr>
          <p:cNvPr id="452" name="Google Shape;452;p22"/>
          <p:cNvSpPr/>
          <p:nvPr/>
        </p:nvSpPr>
        <p:spPr>
          <a:xfrm>
            <a:off x="777240" y="1234440"/>
            <a:ext cx="438912" cy="438912"/>
          </a:xfrm>
          <a:prstGeom prst="ellipse">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53" name="Google Shape;453;p22"/>
          <p:cNvSpPr txBox="1"/>
          <p:nvPr/>
        </p:nvSpPr>
        <p:spPr>
          <a:xfrm>
            <a:off x="865089" y="1289304"/>
            <a:ext cx="263214"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100" b="1">
                <a:solidFill>
                  <a:srgbClr val="FFFFFF"/>
                </a:solidFill>
                <a:latin typeface="Century Gothic" panose="020B0502020202020204"/>
                <a:ea typeface="Century Gothic" panose="020B0502020202020204"/>
                <a:cs typeface="Century Gothic" panose="020B0502020202020204"/>
                <a:sym typeface="Century Gothic" panose="020B0502020202020204"/>
              </a:rPr>
              <a:t>1</a:t>
            </a:r>
          </a:p>
        </p:txBody>
      </p:sp>
      <p:sp>
        <p:nvSpPr>
          <p:cNvPr id="454" name="Google Shape;454;p22"/>
          <p:cNvSpPr txBox="1"/>
          <p:nvPr/>
        </p:nvSpPr>
        <p:spPr>
          <a:xfrm>
            <a:off x="1417320" y="1225296"/>
            <a:ext cx="6949440" cy="502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700">
                <a:solidFill>
                  <a:srgbClr val="243549"/>
                </a:solidFill>
                <a:latin typeface="Arial" panose="020B0604020202020204"/>
                <a:ea typeface="Arial" panose="020B0604020202020204"/>
                <a:cs typeface="Arial" panose="020B0604020202020204"/>
                <a:sym typeface="Arial" panose="020B0604020202020204"/>
              </a:rPr>
              <a:t>Екранът е планиран, а не автоматичен.</a:t>
            </a:r>
          </a:p>
        </p:txBody>
      </p:sp>
      <p:sp>
        <p:nvSpPr>
          <p:cNvPr id="455" name="Google Shape;455;p22"/>
          <p:cNvSpPr/>
          <p:nvPr/>
        </p:nvSpPr>
        <p:spPr>
          <a:xfrm>
            <a:off x="777240" y="1984248"/>
            <a:ext cx="438912" cy="438912"/>
          </a:xfrm>
          <a:prstGeom prst="ellipse">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56" name="Google Shape;456;p22"/>
          <p:cNvSpPr txBox="1"/>
          <p:nvPr/>
        </p:nvSpPr>
        <p:spPr>
          <a:xfrm>
            <a:off x="865089" y="2039112"/>
            <a:ext cx="263214"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100" b="1">
                <a:solidFill>
                  <a:srgbClr val="FFFFFF"/>
                </a:solidFill>
                <a:latin typeface="Century Gothic" panose="020B0502020202020204"/>
                <a:ea typeface="Century Gothic" panose="020B0502020202020204"/>
                <a:cs typeface="Century Gothic" panose="020B0502020202020204"/>
                <a:sym typeface="Century Gothic" panose="020B0502020202020204"/>
              </a:rPr>
              <a:t>2</a:t>
            </a:r>
          </a:p>
        </p:txBody>
      </p:sp>
      <p:sp>
        <p:nvSpPr>
          <p:cNvPr id="457" name="Google Shape;457;p22"/>
          <p:cNvSpPr txBox="1"/>
          <p:nvPr/>
        </p:nvSpPr>
        <p:spPr>
          <a:xfrm>
            <a:off x="1417320" y="1975104"/>
            <a:ext cx="6949440" cy="502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700">
                <a:solidFill>
                  <a:srgbClr val="243549"/>
                </a:solidFill>
                <a:latin typeface="Arial" panose="020B0604020202020204"/>
                <a:ea typeface="Arial" panose="020B0604020202020204"/>
                <a:cs typeface="Arial" panose="020B0604020202020204"/>
                <a:sym typeface="Arial" panose="020B0604020202020204"/>
              </a:rPr>
              <a:t>Избираме качествено и подходящо съдържание.</a:t>
            </a:r>
          </a:p>
        </p:txBody>
      </p:sp>
      <p:sp>
        <p:nvSpPr>
          <p:cNvPr id="458" name="Google Shape;458;p22"/>
          <p:cNvSpPr/>
          <p:nvPr/>
        </p:nvSpPr>
        <p:spPr>
          <a:xfrm>
            <a:off x="777240" y="2734056"/>
            <a:ext cx="438912" cy="438912"/>
          </a:xfrm>
          <a:prstGeom prst="ellipse">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59" name="Google Shape;459;p22"/>
          <p:cNvSpPr txBox="1"/>
          <p:nvPr/>
        </p:nvSpPr>
        <p:spPr>
          <a:xfrm>
            <a:off x="865089" y="2788920"/>
            <a:ext cx="263214"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100" b="1">
                <a:solidFill>
                  <a:srgbClr val="FFFFFF"/>
                </a:solidFill>
                <a:latin typeface="Century Gothic" panose="020B0502020202020204"/>
                <a:ea typeface="Century Gothic" panose="020B0502020202020204"/>
                <a:cs typeface="Century Gothic" panose="020B0502020202020204"/>
                <a:sym typeface="Century Gothic" panose="020B0502020202020204"/>
              </a:rPr>
              <a:t>3</a:t>
            </a:r>
          </a:p>
        </p:txBody>
      </p:sp>
      <p:sp>
        <p:nvSpPr>
          <p:cNvPr id="460" name="Google Shape;460;p22"/>
          <p:cNvSpPr txBox="1"/>
          <p:nvPr/>
        </p:nvSpPr>
        <p:spPr>
          <a:xfrm>
            <a:off x="1417320" y="2724912"/>
            <a:ext cx="6949440" cy="502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700">
                <a:solidFill>
                  <a:srgbClr val="243549"/>
                </a:solidFill>
                <a:latin typeface="Arial" panose="020B0604020202020204"/>
                <a:ea typeface="Arial" panose="020B0604020202020204"/>
                <a:cs typeface="Arial" panose="020B0604020202020204"/>
                <a:sym typeface="Arial" panose="020B0604020202020204"/>
              </a:rPr>
              <a:t>Когато можем — гледаме и играем заедно.</a:t>
            </a:r>
          </a:p>
        </p:txBody>
      </p:sp>
      <p:sp>
        <p:nvSpPr>
          <p:cNvPr id="461" name="Google Shape;461;p22"/>
          <p:cNvSpPr/>
          <p:nvPr/>
        </p:nvSpPr>
        <p:spPr>
          <a:xfrm>
            <a:off x="777240" y="3483864"/>
            <a:ext cx="438912" cy="438912"/>
          </a:xfrm>
          <a:prstGeom prst="ellipse">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62" name="Google Shape;462;p22"/>
          <p:cNvSpPr txBox="1"/>
          <p:nvPr/>
        </p:nvSpPr>
        <p:spPr>
          <a:xfrm>
            <a:off x="865089" y="3538728"/>
            <a:ext cx="263214"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100" b="1">
                <a:solidFill>
                  <a:srgbClr val="FFFFFF"/>
                </a:solidFill>
                <a:latin typeface="Century Gothic" panose="020B0502020202020204"/>
                <a:ea typeface="Century Gothic" panose="020B0502020202020204"/>
                <a:cs typeface="Century Gothic" panose="020B0502020202020204"/>
                <a:sym typeface="Century Gothic" panose="020B0502020202020204"/>
              </a:rPr>
              <a:t>4</a:t>
            </a:r>
          </a:p>
        </p:txBody>
      </p:sp>
      <p:sp>
        <p:nvSpPr>
          <p:cNvPr id="463" name="Google Shape;463;p22"/>
          <p:cNvSpPr txBox="1"/>
          <p:nvPr/>
        </p:nvSpPr>
        <p:spPr>
          <a:xfrm>
            <a:off x="1417320" y="3474720"/>
            <a:ext cx="6949440" cy="502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700">
                <a:solidFill>
                  <a:srgbClr val="243549"/>
                </a:solidFill>
                <a:latin typeface="Arial" panose="020B0604020202020204"/>
                <a:ea typeface="Arial" panose="020B0604020202020204"/>
                <a:cs typeface="Arial" panose="020B0604020202020204"/>
                <a:sym typeface="Arial" panose="020B0604020202020204"/>
              </a:rPr>
              <a:t>Хранене и спалня = зони без екрани.</a:t>
            </a:r>
          </a:p>
        </p:txBody>
      </p:sp>
      <p:sp>
        <p:nvSpPr>
          <p:cNvPr id="464" name="Google Shape;464;p22"/>
          <p:cNvSpPr/>
          <p:nvPr/>
        </p:nvSpPr>
        <p:spPr>
          <a:xfrm>
            <a:off x="777240" y="4233672"/>
            <a:ext cx="438912" cy="438912"/>
          </a:xfrm>
          <a:prstGeom prst="ellipse">
            <a:avLst/>
          </a:prstGeom>
          <a:solidFill>
            <a:srgbClr val="3791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panose="020B0502020202020204"/>
              <a:ea typeface="Century Gothic" panose="020B0502020202020204"/>
              <a:cs typeface="Century Gothic" panose="020B0502020202020204"/>
              <a:sym typeface="Century Gothic" panose="020B0502020202020204"/>
            </a:endParaRPr>
          </a:p>
        </p:txBody>
      </p:sp>
      <p:sp>
        <p:nvSpPr>
          <p:cNvPr id="465" name="Google Shape;465;p22"/>
          <p:cNvSpPr txBox="1"/>
          <p:nvPr/>
        </p:nvSpPr>
        <p:spPr>
          <a:xfrm>
            <a:off x="865089" y="4288536"/>
            <a:ext cx="263214"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100" b="1">
                <a:solidFill>
                  <a:srgbClr val="FFFFFF"/>
                </a:solidFill>
                <a:latin typeface="Century Gothic" panose="020B0502020202020204"/>
                <a:ea typeface="Century Gothic" panose="020B0502020202020204"/>
                <a:cs typeface="Century Gothic" panose="020B0502020202020204"/>
                <a:sym typeface="Century Gothic" panose="020B0502020202020204"/>
              </a:rPr>
              <a:t>5</a:t>
            </a:r>
          </a:p>
        </p:txBody>
      </p:sp>
      <p:sp>
        <p:nvSpPr>
          <p:cNvPr id="466" name="Google Shape;466;p22"/>
          <p:cNvSpPr txBox="1"/>
          <p:nvPr/>
        </p:nvSpPr>
        <p:spPr>
          <a:xfrm>
            <a:off x="1417320" y="4224528"/>
            <a:ext cx="6949440" cy="502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ru-RU" sz="1700">
                <a:solidFill>
                  <a:srgbClr val="243549"/>
                </a:solidFill>
                <a:latin typeface="Arial" panose="020B0604020202020204"/>
                <a:ea typeface="Arial" panose="020B0604020202020204"/>
                <a:cs typeface="Arial" panose="020B0604020202020204"/>
                <a:sym typeface="Arial" panose="020B0604020202020204"/>
              </a:rPr>
              <a:t>Екранът не заменя сън, движение, игра и човешки контакт.</a:t>
            </a:r>
          </a:p>
        </p:txBody>
      </p:sp>
      <p:cxnSp>
        <p:nvCxnSpPr>
          <p:cNvPr id="467" name="Google Shape;467;p22"/>
          <p:cNvCxnSpPr>
            <a:stCxn id="451" idx="1"/>
          </p:cNvCxnSpPr>
          <p:nvPr/>
        </p:nvCxnSpPr>
        <p:spPr>
          <a:xfrm>
            <a:off x="594360" y="636778"/>
            <a:ext cx="621900" cy="174000"/>
          </a:xfrm>
          <a:prstGeom prst="bentConnector3">
            <a:avLst>
              <a:gd name="adj1" fmla="val -36759"/>
            </a:avLst>
          </a:prstGeom>
          <a:noFill/>
          <a:ln w="9525" cap="rnd" cmpd="sng">
            <a:solidFill>
              <a:srgbClr val="858E9A">
                <a:alpha val="60000"/>
              </a:srgbClr>
            </a:solidFill>
            <a:prstDash val="solid"/>
            <a:round/>
            <a:headEnd type="none" w="sm" len="sm"/>
            <a:tailEnd type="triangle" w="med" len="med"/>
          </a:ln>
        </p:spPr>
      </p:cxnSp>
      <p:pic>
        <p:nvPicPr>
          <p:cNvPr id="468" name="Google Shape;468;p22"/>
          <p:cNvPicPr preferRelativeResize="0"/>
          <p:nvPr/>
        </p:nvPicPr>
        <p:blipFill rotWithShape="1">
          <a:blip r:embed="rId3"/>
          <a:srcRect/>
          <a:stretch>
            <a:fillRect/>
          </a:stretch>
        </p:blipFill>
        <p:spPr>
          <a:xfrm>
            <a:off x="8366760" y="252728"/>
            <a:ext cx="3204971" cy="3204971"/>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469" name="Google Shape;469;p22"/>
          <p:cNvPicPr preferRelativeResize="0"/>
          <p:nvPr/>
        </p:nvPicPr>
        <p:blipFill rotWithShape="1">
          <a:blip r:embed="rId4"/>
          <a:srcRect/>
          <a:stretch>
            <a:fillRect/>
          </a:stretch>
        </p:blipFill>
        <p:spPr>
          <a:xfrm>
            <a:off x="8349267" y="4224528"/>
            <a:ext cx="3692160" cy="2463740"/>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23"/>
          <p:cNvPicPr preferRelativeResize="0"/>
          <p:nvPr/>
        </p:nvPicPr>
        <p:blipFill rotWithShape="1">
          <a:blip r:embed="rId3"/>
          <a:srcRect/>
          <a:stretch>
            <a:fillRect/>
          </a:stretch>
        </p:blipFill>
        <p:spPr>
          <a:xfrm>
            <a:off x="5266303" y="3146927"/>
            <a:ext cx="3660414" cy="3316081"/>
          </a:xfrm>
          <a:prstGeom prst="rect">
            <a:avLst/>
          </a:prstGeom>
          <a:noFill/>
          <a:ln>
            <a:noFill/>
          </a:ln>
        </p:spPr>
      </p:pic>
      <p:sp>
        <p:nvSpPr>
          <p:cNvPr id="475" name="Google Shape;475;p23"/>
          <p:cNvSpPr txBox="1"/>
          <p:nvPr/>
        </p:nvSpPr>
        <p:spPr>
          <a:xfrm>
            <a:off x="1249378" y="1484768"/>
            <a:ext cx="9868277"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4400" b="1" dirty="0">
                <a:solidFill>
                  <a:schemeClr val="accent1">
                    <a:lumMod val="50000"/>
                  </a:schemeClr>
                </a:solidFill>
                <a:latin typeface="Century Gothic" panose="020B0502020202020204"/>
                <a:ea typeface="Century Gothic" panose="020B0502020202020204"/>
                <a:cs typeface="Century Gothic" panose="020B0502020202020204"/>
                <a:sym typeface="Century Gothic" panose="020B0502020202020204"/>
              </a:rPr>
              <a:t>БЛАГОДАРЯ ЗА ВНИМАНИЕТО</a:t>
            </a:r>
            <a:r>
              <a:rPr lang="ru-RU" sz="4400" dirty="0">
                <a:solidFill>
                  <a:schemeClr val="accent1">
                    <a:lumMod val="50000"/>
                  </a:schemeClr>
                </a:solidFill>
                <a:latin typeface="Century Gothic" panose="020B0502020202020204"/>
                <a:ea typeface="Century Gothic" panose="020B0502020202020204"/>
                <a:cs typeface="Century Gothic" panose="020B0502020202020204"/>
                <a:sym typeface="Century Gothic" panose="020B0502020202020204"/>
              </a:rPr>
              <a:t>!</a:t>
            </a:r>
            <a:endParaRPr sz="4400" dirty="0">
              <a:solidFill>
                <a:schemeClr val="accent1">
                  <a:lumMod val="50000"/>
                </a:schemeClr>
              </a:solidFill>
              <a:latin typeface="Century Gothic" panose="020B0502020202020204"/>
              <a:ea typeface="Century Gothic" panose="020B0502020202020204"/>
              <a:cs typeface="Century Gothic" panose="020B0502020202020204"/>
              <a:sym typeface="Century Gothic" panose="020B0502020202020204"/>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TotalTime>
  <Words>1395</Words>
  <Application>Microsoft Office PowerPoint</Application>
  <PresentationFormat>Widescreen</PresentationFormat>
  <Paragraphs>176</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Century Gothic</vt:lpstr>
      <vt:lpstr>Arial</vt:lpstr>
      <vt:lpstr>Noto Sans Symbols</vt:lpstr>
      <vt:lpstr>Play</vt:lpstr>
      <vt:lpstr>Plus Jakarta Sans</vt:lpstr>
      <vt:lpstr>Algerian</vt:lpstr>
      <vt:lpstr>Times New Roman</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Semeistvo</dc:creator>
  <cp:lastModifiedBy>admin</cp:lastModifiedBy>
  <cp:revision>21</cp:revision>
  <dcterms:created xsi:type="dcterms:W3CDTF">2026-10-27T09:22:00Z</dcterms:created>
  <dcterms:modified xsi:type="dcterms:W3CDTF">2026-10-27T11:16:42Z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1033-12.1.0.29162</vt:lpwstr>
  </property>
  <property fmtid="{D5CDD505-2E9C-101B-9397-08002B2CF9AE}" pid="3" name="ICV">
    <vt:lpwstr>2361A3D8C774468C97CACC92D67DF2C8_12</vt:lpwstr>
  </property>
</Properties>
</file>