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9144000" cy="6858000" type="screen4x3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ен стил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3881" autoAdjust="0"/>
  </p:normalViewPr>
  <p:slideViewPr>
    <p:cSldViewPr>
      <p:cViewPr varScale="1">
        <p:scale>
          <a:sx n="70" d="100"/>
          <a:sy n="70" d="100"/>
        </p:scale>
        <p:origin x="-138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bg-BG" smtClean="0"/>
              <a:t>Щракнете, за да редактирате стила на заглавието в образеца</a:t>
            </a:r>
            <a:endParaRPr lang="bg-BG"/>
          </a:p>
        </p:txBody>
      </p:sp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bg-BG" smtClean="0"/>
              <a:t>Щракнете, за да редактирате стила на подзаглавията в образеца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t>1.2.2021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Щракнете, за да редактирате стила на заглавието в образеца</a:t>
            </a:r>
            <a:endParaRPr lang="bg-BG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bg-BG" smtClean="0"/>
              <a:t>Щракн., за да ред. стил на загл. в обр.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t>1.2.2021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ка на секц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bg-BG" smtClean="0"/>
              <a:t>Щракнете, за да редактирате стила на заглавието в образеца</a:t>
            </a:r>
            <a:endParaRPr lang="bg-BG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 smtClean="0"/>
              <a:t>Щракн., за да ред. стил на загл. в обр.</a:t>
            </a: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t>1.2.2021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Щракнете, за да редактирате стила на заглавието в образеца</a:t>
            </a:r>
            <a:endParaRPr lang="bg-BG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bg-BG" smtClean="0"/>
              <a:t>Щракн., за да ред. стил на загл. в обр.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bg-BG" smtClean="0"/>
              <a:t>Щракн., за да ред. стил на загл. в обр.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t>1.2.2021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bg-BG" smtClean="0"/>
              <a:t>Щракнете, за да редактирате стила на заглавието в образеца</a:t>
            </a:r>
            <a:endParaRPr lang="bg-BG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Щракн., за да ред. стил на загл. в обр.</a:t>
            </a:r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bg-BG" smtClean="0"/>
              <a:t>Щракн., за да ред. стил на загл. в обр.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5" name="Текстов контейне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Щракн., за да ред. стил на загл. в обр.</a:t>
            </a:r>
          </a:p>
        </p:txBody>
      </p:sp>
      <p:sp>
        <p:nvSpPr>
          <p:cNvPr id="6" name="Контейнер за съдържани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bg-BG" smtClean="0"/>
              <a:t>Щракн., за да ред. стил на загл. в обр.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7" name="Контейнер за 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t>1.2.2021 г.</a:t>
            </a:fld>
            <a:endParaRPr lang="bg-BG"/>
          </a:p>
        </p:txBody>
      </p:sp>
      <p:sp>
        <p:nvSpPr>
          <p:cNvPr id="8" name="Контейнер за долния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Контейнер за номер на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Щракнете, за да редактирате стила на заглавието в образеца</a:t>
            </a:r>
            <a:endParaRPr lang="bg-BG"/>
          </a:p>
        </p:txBody>
      </p:sp>
      <p:sp>
        <p:nvSpPr>
          <p:cNvPr id="3" name="Контейнер за 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t>1.2.2021 г.</a:t>
            </a:fld>
            <a:endParaRPr lang="bg-BG"/>
          </a:p>
        </p:txBody>
      </p:sp>
      <p:sp>
        <p:nvSpPr>
          <p:cNvPr id="4" name="Контейнер за долния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Контейнер за номер н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t>1.2.2021 г.</a:t>
            </a:fld>
            <a:endParaRPr lang="bg-BG"/>
          </a:p>
        </p:txBody>
      </p:sp>
      <p:sp>
        <p:nvSpPr>
          <p:cNvPr id="3" name="Контейнер за долния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bg-BG" smtClean="0"/>
              <a:t>Щракнете, за да редактирате стила на заглавието в образеца</a:t>
            </a:r>
            <a:endParaRPr lang="bg-BG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bg-BG" smtClean="0"/>
              <a:t>Щракн., за да ред. стил на загл. в обр.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 smtClean="0"/>
              <a:t>Щракн., за да ред. стил на загл. в обр.</a:t>
            </a:r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t>1.2.2021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bg-BG" smtClean="0"/>
              <a:t>Щракнете, за да редактирате стила на заглавието в образеца</a:t>
            </a:r>
            <a:endParaRPr lang="bg-BG"/>
          </a:p>
        </p:txBody>
      </p:sp>
      <p:sp>
        <p:nvSpPr>
          <p:cNvPr id="3" name="Контейнер за картина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bg-BG"/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 smtClean="0"/>
              <a:t>Щракн., за да ред. стил на загл. в обр.</a:t>
            </a:r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t>1.2.2021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Щракнете, за да редактирате стила на заглавието в образеца</a:t>
            </a:r>
            <a:endParaRPr lang="bg-BG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bg-BG" smtClean="0"/>
              <a:t>Щракн., за да ред. стил на загл. в обр.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t>1.2.2021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но заглавие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bg-BG" smtClean="0"/>
              <a:t>Щракнете, за да редактирате стила на заглавието в образеца</a:t>
            </a:r>
            <a:endParaRPr lang="bg-BG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bg-BG" smtClean="0"/>
              <a:t>Щракн., за да ред. стил на загл. в обр.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t>1.2.2021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заглавие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bg-BG" smtClean="0"/>
              <a:t>Щракнете, за да редактирате стила на заглавието в образеца</a:t>
            </a:r>
            <a:endParaRPr lang="bg-BG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bg-BG" smtClean="0"/>
              <a:t>Щракн., за да ред. стил на загл. в обр.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3CC536-4F3D-4E22-A9F1-A3C6D40310AC}" type="datetimeFigureOut">
              <a:rPr lang="bg-BG" smtClean="0"/>
              <a:t>1.2.2021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bg-B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603176" y="836712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ru-RU" dirty="0"/>
              <a:t>ИНТЕРАКТИВНИ МЕТОДИ И ТЕХНИКИ ЗА ОБУЧЕНИЕ ПО ГРАЖДАНСКО И ЗДРАВНО ОБРАЗОВАНИЕ </a:t>
            </a:r>
            <a:endParaRPr lang="bg-BG" dirty="0"/>
          </a:p>
        </p:txBody>
      </p:sp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bg-BG" dirty="0"/>
          </a:p>
        </p:txBody>
      </p:sp>
      <p:pic>
        <p:nvPicPr>
          <p:cNvPr id="1026" name="Picture 2" descr="C:\Users\Samsung\Desktop\Нова папка\deteto-v-detskata-gradina-kak-da-ce-chuvstva-dobr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2847231"/>
            <a:ext cx="7620000" cy="3409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1527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467544" y="476672"/>
            <a:ext cx="8229600" cy="6120680"/>
          </a:xfrm>
        </p:spPr>
        <p:txBody>
          <a:bodyPr>
            <a:normAutofit fontScale="92500" lnSpcReduction="10000"/>
          </a:bodyPr>
          <a:lstStyle/>
          <a:p>
            <a:r>
              <a:rPr lang="ru-RU" dirty="0" err="1"/>
              <a:t>Най-общо</a:t>
            </a:r>
            <a:r>
              <a:rPr lang="ru-RU" dirty="0"/>
              <a:t> </a:t>
            </a:r>
            <a:r>
              <a:rPr lang="ru-RU" dirty="0" err="1"/>
              <a:t>понятието</a:t>
            </a:r>
            <a:r>
              <a:rPr lang="ru-RU" dirty="0"/>
              <a:t> „интерактивен“ се </a:t>
            </a:r>
            <a:r>
              <a:rPr lang="ru-RU" dirty="0" err="1"/>
              <a:t>разглежда</a:t>
            </a:r>
            <a:r>
              <a:rPr lang="ru-RU" dirty="0"/>
              <a:t> </a:t>
            </a:r>
            <a:r>
              <a:rPr lang="ru-RU" dirty="0" err="1"/>
              <a:t>като</a:t>
            </a:r>
            <a:r>
              <a:rPr lang="ru-RU" dirty="0"/>
              <a:t> </a:t>
            </a:r>
            <a:r>
              <a:rPr lang="ru-RU" dirty="0" err="1"/>
              <a:t>състоящо</a:t>
            </a:r>
            <a:r>
              <a:rPr lang="ru-RU" dirty="0"/>
              <a:t> се от две </a:t>
            </a:r>
            <a:r>
              <a:rPr lang="ru-RU" dirty="0" err="1"/>
              <a:t>думи</a:t>
            </a:r>
            <a:r>
              <a:rPr lang="ru-RU" dirty="0"/>
              <a:t>: „</a:t>
            </a:r>
            <a:r>
              <a:rPr lang="ru-RU" dirty="0" err="1"/>
              <a:t>inter</a:t>
            </a:r>
            <a:r>
              <a:rPr lang="ru-RU" dirty="0"/>
              <a:t>” (взаимен) и “</a:t>
            </a:r>
            <a:r>
              <a:rPr lang="ru-RU" dirty="0" err="1"/>
              <a:t>act</a:t>
            </a:r>
            <a:r>
              <a:rPr lang="ru-RU" dirty="0"/>
              <a:t>” (действие), т.е. </a:t>
            </a:r>
            <a:r>
              <a:rPr lang="ru-RU" dirty="0" err="1"/>
              <a:t>означава</a:t>
            </a:r>
            <a:r>
              <a:rPr lang="ru-RU" dirty="0"/>
              <a:t> взаимодействие, беседа, диалог с </a:t>
            </a:r>
            <a:r>
              <a:rPr lang="ru-RU" dirty="0" err="1"/>
              <a:t>някого</a:t>
            </a:r>
            <a:r>
              <a:rPr lang="ru-RU" dirty="0"/>
              <a:t>.</a:t>
            </a:r>
          </a:p>
          <a:p>
            <a:r>
              <a:rPr lang="ru-RU" dirty="0"/>
              <a:t>При </a:t>
            </a:r>
            <a:r>
              <a:rPr lang="ru-RU" dirty="0" err="1"/>
              <a:t>интерактивните</a:t>
            </a:r>
            <a:r>
              <a:rPr lang="ru-RU" dirty="0"/>
              <a:t> </a:t>
            </a:r>
            <a:r>
              <a:rPr lang="ru-RU" dirty="0" err="1"/>
              <a:t>методи</a:t>
            </a:r>
            <a:r>
              <a:rPr lang="ru-RU" dirty="0"/>
              <a:t> на обучение </a:t>
            </a:r>
            <a:r>
              <a:rPr lang="ru-RU" dirty="0" err="1"/>
              <a:t>взаимодействието</a:t>
            </a:r>
            <a:r>
              <a:rPr lang="ru-RU" dirty="0"/>
              <a:t> се </a:t>
            </a:r>
            <a:r>
              <a:rPr lang="ru-RU" dirty="0" err="1"/>
              <a:t>разгръща</a:t>
            </a:r>
            <a:r>
              <a:rPr lang="ru-RU" dirty="0"/>
              <a:t> не само между учителя и </a:t>
            </a:r>
            <a:r>
              <a:rPr lang="ru-RU" dirty="0" err="1"/>
              <a:t>децата</a:t>
            </a:r>
            <a:r>
              <a:rPr lang="ru-RU" dirty="0"/>
              <a:t>, но и между </a:t>
            </a:r>
            <a:r>
              <a:rPr lang="ru-RU" dirty="0" err="1"/>
              <a:t>самите</a:t>
            </a:r>
            <a:r>
              <a:rPr lang="ru-RU" dirty="0"/>
              <a:t> </a:t>
            </a:r>
            <a:r>
              <a:rPr lang="ru-RU" dirty="0" err="1"/>
              <a:t>деца</a:t>
            </a:r>
            <a:r>
              <a:rPr lang="ru-RU" dirty="0"/>
              <a:t>, при </a:t>
            </a:r>
            <a:r>
              <a:rPr lang="ru-RU" dirty="0" err="1"/>
              <a:t>което</a:t>
            </a:r>
            <a:r>
              <a:rPr lang="ru-RU" dirty="0"/>
              <a:t> те се учат един от друг, от </a:t>
            </a:r>
            <a:r>
              <a:rPr lang="ru-RU" dirty="0" err="1"/>
              <a:t>знанията</a:t>
            </a:r>
            <a:r>
              <a:rPr lang="ru-RU" dirty="0"/>
              <a:t> и опита, </a:t>
            </a:r>
            <a:r>
              <a:rPr lang="ru-RU" dirty="0" err="1"/>
              <a:t>които</a:t>
            </a:r>
            <a:r>
              <a:rPr lang="ru-RU" dirty="0"/>
              <a:t> </a:t>
            </a:r>
            <a:r>
              <a:rPr lang="ru-RU" dirty="0" err="1"/>
              <a:t>всеки</a:t>
            </a:r>
            <a:r>
              <a:rPr lang="ru-RU" dirty="0"/>
              <a:t> </a:t>
            </a:r>
            <a:r>
              <a:rPr lang="ru-RU" dirty="0" err="1"/>
              <a:t>притежава</a:t>
            </a:r>
            <a:r>
              <a:rPr lang="ru-RU" dirty="0"/>
              <a:t>. </a:t>
            </a:r>
            <a:r>
              <a:rPr lang="ru-RU" dirty="0" err="1"/>
              <a:t>Следователно</a:t>
            </a:r>
            <a:r>
              <a:rPr lang="ru-RU" dirty="0"/>
              <a:t> при </a:t>
            </a:r>
            <a:r>
              <a:rPr lang="ru-RU" dirty="0" err="1"/>
              <a:t>взаимодействието</a:t>
            </a:r>
            <a:r>
              <a:rPr lang="ru-RU" dirty="0"/>
              <a:t> се </a:t>
            </a:r>
            <a:r>
              <a:rPr lang="ru-RU" dirty="0" err="1"/>
              <a:t>акцентира</a:t>
            </a:r>
            <a:r>
              <a:rPr lang="ru-RU" dirty="0"/>
              <a:t> на </a:t>
            </a:r>
            <a:r>
              <a:rPr lang="ru-RU" dirty="0" err="1"/>
              <a:t>наличието</a:t>
            </a:r>
            <a:r>
              <a:rPr lang="ru-RU" dirty="0"/>
              <a:t> на </a:t>
            </a:r>
            <a:r>
              <a:rPr lang="ru-RU" dirty="0" err="1"/>
              <a:t>съвместна</a:t>
            </a:r>
            <a:r>
              <a:rPr lang="ru-RU" dirty="0"/>
              <a:t> </a:t>
            </a:r>
            <a:r>
              <a:rPr lang="ru-RU" dirty="0" err="1"/>
              <a:t>дейност</a:t>
            </a:r>
            <a:r>
              <a:rPr lang="ru-RU" dirty="0"/>
              <a:t>, при </a:t>
            </a:r>
            <a:r>
              <a:rPr lang="ru-RU" dirty="0" err="1"/>
              <a:t>която</a:t>
            </a:r>
            <a:r>
              <a:rPr lang="ru-RU" dirty="0"/>
              <a:t> </a:t>
            </a:r>
            <a:r>
              <a:rPr lang="ru-RU" dirty="0" err="1"/>
              <a:t>има</a:t>
            </a:r>
            <a:r>
              <a:rPr lang="ru-RU" dirty="0"/>
              <a:t> постоянен обмен на идеи и мнения между </a:t>
            </a:r>
            <a:r>
              <a:rPr lang="ru-RU" dirty="0" err="1"/>
              <a:t>партньорите</a:t>
            </a:r>
            <a:r>
              <a:rPr lang="ru-RU" dirty="0"/>
              <a:t>.</a:t>
            </a:r>
          </a:p>
          <a:p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775340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67544" y="32405"/>
            <a:ext cx="8229600" cy="1143000"/>
          </a:xfrm>
        </p:spPr>
        <p:txBody>
          <a:bodyPr>
            <a:normAutofit/>
          </a:bodyPr>
          <a:lstStyle/>
          <a:p>
            <a:r>
              <a:rPr lang="bg-BG" sz="3600" dirty="0"/>
              <a:t>Гражданско образование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467544" y="908720"/>
            <a:ext cx="8280920" cy="5832648"/>
          </a:xfrm>
        </p:spPr>
        <p:txBody>
          <a:bodyPr>
            <a:normAutofit fontScale="77500" lnSpcReduction="20000"/>
          </a:bodyPr>
          <a:lstStyle/>
          <a:p>
            <a:r>
              <a:rPr lang="ru-RU" dirty="0" err="1"/>
              <a:t>Говорейки</a:t>
            </a:r>
            <a:r>
              <a:rPr lang="ru-RU" dirty="0"/>
              <a:t> за </a:t>
            </a:r>
            <a:r>
              <a:rPr lang="ru-RU" dirty="0" err="1"/>
              <a:t>същността</a:t>
            </a:r>
            <a:r>
              <a:rPr lang="ru-RU" dirty="0"/>
              <a:t> на </a:t>
            </a:r>
            <a:r>
              <a:rPr lang="ru-RU" dirty="0" err="1"/>
              <a:t>гражданското</a:t>
            </a:r>
            <a:r>
              <a:rPr lang="ru-RU" dirty="0"/>
              <a:t> образование, </a:t>
            </a:r>
            <a:r>
              <a:rPr lang="ru-RU" dirty="0" err="1"/>
              <a:t>би</a:t>
            </a:r>
            <a:r>
              <a:rPr lang="ru-RU" dirty="0"/>
              <a:t> могло да се </a:t>
            </a:r>
            <a:r>
              <a:rPr lang="ru-RU" dirty="0" err="1"/>
              <a:t>каже</a:t>
            </a:r>
            <a:r>
              <a:rPr lang="ru-RU" dirty="0"/>
              <a:t>, че то </a:t>
            </a:r>
            <a:r>
              <a:rPr lang="ru-RU" dirty="0" err="1"/>
              <a:t>способства</a:t>
            </a:r>
            <a:r>
              <a:rPr lang="ru-RU" dirty="0"/>
              <a:t> за </a:t>
            </a:r>
            <a:r>
              <a:rPr lang="ru-RU" dirty="0" err="1"/>
              <a:t>изразяване</a:t>
            </a:r>
            <a:r>
              <a:rPr lang="ru-RU" dirty="0"/>
              <a:t> на </a:t>
            </a:r>
            <a:r>
              <a:rPr lang="ru-RU" dirty="0" err="1"/>
              <a:t>личностното</a:t>
            </a:r>
            <a:r>
              <a:rPr lang="ru-RU" dirty="0"/>
              <a:t> развитие и </a:t>
            </a:r>
            <a:r>
              <a:rPr lang="ru-RU" dirty="0" err="1"/>
              <a:t>подготовката</a:t>
            </a:r>
            <a:r>
              <a:rPr lang="ru-RU" dirty="0"/>
              <a:t> на </a:t>
            </a:r>
            <a:r>
              <a:rPr lang="ru-RU" dirty="0" err="1"/>
              <a:t>младия</a:t>
            </a:r>
            <a:r>
              <a:rPr lang="ru-RU" dirty="0"/>
              <a:t> </a:t>
            </a:r>
            <a:r>
              <a:rPr lang="ru-RU" dirty="0" err="1"/>
              <a:t>човек</a:t>
            </a:r>
            <a:r>
              <a:rPr lang="ru-RU" dirty="0"/>
              <a:t> за </a:t>
            </a:r>
            <a:r>
              <a:rPr lang="ru-RU" dirty="0" err="1"/>
              <a:t>социална</a:t>
            </a:r>
            <a:r>
              <a:rPr lang="ru-RU" dirty="0"/>
              <a:t> реализация чрез </a:t>
            </a:r>
            <a:r>
              <a:rPr lang="ru-RU" dirty="0" err="1"/>
              <a:t>познаването</a:t>
            </a:r>
            <a:r>
              <a:rPr lang="ru-RU" dirty="0"/>
              <a:t>, </a:t>
            </a:r>
            <a:r>
              <a:rPr lang="ru-RU" dirty="0" err="1"/>
              <a:t>владеенето</a:t>
            </a:r>
            <a:r>
              <a:rPr lang="ru-RU" dirty="0"/>
              <a:t> и </a:t>
            </a:r>
            <a:r>
              <a:rPr lang="ru-RU" dirty="0" err="1"/>
              <a:t>използването</a:t>
            </a:r>
            <a:r>
              <a:rPr lang="ru-RU" dirty="0"/>
              <a:t> на </a:t>
            </a:r>
            <a:r>
              <a:rPr lang="ru-RU" dirty="0" err="1"/>
              <a:t>човешките</a:t>
            </a:r>
            <a:r>
              <a:rPr lang="ru-RU" dirty="0"/>
              <a:t> права и </a:t>
            </a:r>
            <a:r>
              <a:rPr lang="ru-RU" dirty="0" err="1"/>
              <a:t>свободи</a:t>
            </a:r>
            <a:r>
              <a:rPr lang="ru-RU" dirty="0"/>
              <a:t>. </a:t>
            </a:r>
            <a:r>
              <a:rPr lang="ru-RU" dirty="0" err="1"/>
              <a:t>Целта</a:t>
            </a:r>
            <a:r>
              <a:rPr lang="ru-RU" dirty="0"/>
              <a:t> е да се </a:t>
            </a:r>
            <a:r>
              <a:rPr lang="ru-RU" dirty="0" err="1"/>
              <a:t>подпомогне</a:t>
            </a:r>
            <a:r>
              <a:rPr lang="ru-RU" dirty="0"/>
              <a:t> </a:t>
            </a:r>
            <a:r>
              <a:rPr lang="ru-RU" dirty="0" err="1"/>
              <a:t>развитието</a:t>
            </a:r>
            <a:r>
              <a:rPr lang="ru-RU" dirty="0"/>
              <a:t> и </a:t>
            </a:r>
            <a:r>
              <a:rPr lang="ru-RU" dirty="0" err="1"/>
              <a:t>утвърждаването</a:t>
            </a:r>
            <a:r>
              <a:rPr lang="ru-RU" dirty="0"/>
              <a:t> </a:t>
            </a:r>
            <a:r>
              <a:rPr lang="ru-RU" dirty="0" err="1"/>
              <a:t>му</a:t>
            </a:r>
            <a:r>
              <a:rPr lang="ru-RU" dirty="0"/>
              <a:t> </a:t>
            </a:r>
            <a:r>
              <a:rPr lang="ru-RU" dirty="0" err="1"/>
              <a:t>като</a:t>
            </a:r>
            <a:r>
              <a:rPr lang="ru-RU" dirty="0"/>
              <a:t> гражданин на страна. </a:t>
            </a:r>
          </a:p>
          <a:p>
            <a:r>
              <a:rPr lang="ru-RU" dirty="0"/>
              <a:t>При </a:t>
            </a:r>
            <a:r>
              <a:rPr lang="ru-RU" dirty="0" err="1"/>
              <a:t>обучението</a:t>
            </a:r>
            <a:r>
              <a:rPr lang="ru-RU" dirty="0"/>
              <a:t> по гражданско образование </a:t>
            </a:r>
            <a:r>
              <a:rPr lang="ru-RU" dirty="0" err="1"/>
              <a:t>децата</a:t>
            </a:r>
            <a:r>
              <a:rPr lang="ru-RU" dirty="0"/>
              <a:t> в </a:t>
            </a:r>
            <a:r>
              <a:rPr lang="ru-RU" dirty="0" err="1"/>
              <a:t>предучилищна</a:t>
            </a:r>
            <a:r>
              <a:rPr lang="ru-RU" dirty="0"/>
              <a:t> </a:t>
            </a:r>
            <a:r>
              <a:rPr lang="ru-RU" dirty="0" err="1"/>
              <a:t>възраст</a:t>
            </a:r>
            <a:r>
              <a:rPr lang="ru-RU" dirty="0"/>
              <a:t> </a:t>
            </a:r>
            <a:r>
              <a:rPr lang="ru-RU" dirty="0" err="1"/>
              <a:t>трябва</a:t>
            </a:r>
            <a:r>
              <a:rPr lang="ru-RU" dirty="0"/>
              <a:t> да </a:t>
            </a:r>
            <a:r>
              <a:rPr lang="ru-RU" dirty="0" err="1"/>
              <a:t>придобият</a:t>
            </a:r>
            <a:r>
              <a:rPr lang="ru-RU" dirty="0"/>
              <a:t> </a:t>
            </a:r>
            <a:r>
              <a:rPr lang="ru-RU" dirty="0" err="1"/>
              <a:t>определени</a:t>
            </a:r>
            <a:r>
              <a:rPr lang="ru-RU" dirty="0"/>
              <a:t> знания </a:t>
            </a:r>
            <a:r>
              <a:rPr lang="ru-RU" dirty="0" err="1"/>
              <a:t>със</a:t>
            </a:r>
            <a:r>
              <a:rPr lang="ru-RU" dirty="0"/>
              <a:t> социален и </a:t>
            </a:r>
            <a:r>
              <a:rPr lang="ru-RU" dirty="0" err="1"/>
              <a:t>емоционален</a:t>
            </a:r>
            <a:r>
              <a:rPr lang="ru-RU" dirty="0"/>
              <a:t> характер, знания  за </a:t>
            </a:r>
            <a:r>
              <a:rPr lang="ru-RU" dirty="0" err="1"/>
              <a:t>значението</a:t>
            </a:r>
            <a:r>
              <a:rPr lang="ru-RU" dirty="0"/>
              <a:t> на </a:t>
            </a:r>
            <a:r>
              <a:rPr lang="ru-RU" dirty="0" err="1"/>
              <a:t>семейството</a:t>
            </a:r>
            <a:r>
              <a:rPr lang="ru-RU" dirty="0"/>
              <a:t> и рода </a:t>
            </a:r>
            <a:r>
              <a:rPr lang="ru-RU" dirty="0" err="1"/>
              <a:t>като</a:t>
            </a:r>
            <a:r>
              <a:rPr lang="ru-RU" dirty="0"/>
              <a:t> малки общности, за </a:t>
            </a:r>
            <a:r>
              <a:rPr lang="ru-RU" dirty="0" err="1"/>
              <a:t>детската</a:t>
            </a:r>
            <a:r>
              <a:rPr lang="ru-RU" dirty="0"/>
              <a:t> градина и </a:t>
            </a:r>
            <a:r>
              <a:rPr lang="ru-RU" dirty="0" err="1"/>
              <a:t>училището</a:t>
            </a:r>
            <a:r>
              <a:rPr lang="ru-RU" dirty="0"/>
              <a:t> </a:t>
            </a:r>
            <a:r>
              <a:rPr lang="ru-RU" dirty="0" err="1"/>
              <a:t>като</a:t>
            </a:r>
            <a:r>
              <a:rPr lang="ru-RU" dirty="0"/>
              <a:t>  </a:t>
            </a:r>
            <a:r>
              <a:rPr lang="ru-RU" dirty="0" err="1"/>
              <a:t>възпитателни</a:t>
            </a:r>
            <a:r>
              <a:rPr lang="ru-RU" dirty="0"/>
              <a:t> и </a:t>
            </a:r>
            <a:r>
              <a:rPr lang="ru-RU" dirty="0" err="1"/>
              <a:t>образователни</a:t>
            </a:r>
            <a:r>
              <a:rPr lang="ru-RU" dirty="0"/>
              <a:t> институции, знания за </a:t>
            </a:r>
            <a:r>
              <a:rPr lang="ru-RU" dirty="0" err="1"/>
              <a:t>различни</a:t>
            </a:r>
            <a:r>
              <a:rPr lang="ru-RU" dirty="0"/>
              <a:t> </a:t>
            </a:r>
            <a:r>
              <a:rPr lang="ru-RU" dirty="0" err="1"/>
              <a:t>етнически</a:t>
            </a:r>
            <a:r>
              <a:rPr lang="ru-RU" dirty="0"/>
              <a:t> общности и </a:t>
            </a:r>
            <a:r>
              <a:rPr lang="ru-RU" dirty="0" err="1"/>
              <a:t>религиозни</a:t>
            </a:r>
            <a:r>
              <a:rPr lang="ru-RU" dirty="0"/>
              <a:t> принадлежности. </a:t>
            </a:r>
            <a:r>
              <a:rPr lang="ru-RU" dirty="0" err="1"/>
              <a:t>Децата</a:t>
            </a:r>
            <a:r>
              <a:rPr lang="ru-RU" dirty="0"/>
              <a:t> </a:t>
            </a:r>
            <a:r>
              <a:rPr lang="ru-RU" dirty="0" err="1"/>
              <a:t>трябва</a:t>
            </a:r>
            <a:r>
              <a:rPr lang="ru-RU" dirty="0"/>
              <a:t> да  </a:t>
            </a:r>
            <a:r>
              <a:rPr lang="ru-RU" dirty="0" err="1"/>
              <a:t>умеят</a:t>
            </a:r>
            <a:r>
              <a:rPr lang="ru-RU" dirty="0"/>
              <a:t> да </a:t>
            </a:r>
            <a:r>
              <a:rPr lang="ru-RU" dirty="0" err="1"/>
              <a:t>общуват</a:t>
            </a:r>
            <a:r>
              <a:rPr lang="ru-RU" dirty="0"/>
              <a:t>  с </a:t>
            </a:r>
            <a:r>
              <a:rPr lang="ru-RU" dirty="0" err="1"/>
              <a:t>връстници</a:t>
            </a:r>
            <a:r>
              <a:rPr lang="ru-RU" dirty="0"/>
              <a:t> и </a:t>
            </a:r>
            <a:r>
              <a:rPr lang="ru-RU" dirty="0" err="1"/>
              <a:t>възрастни</a:t>
            </a:r>
            <a:r>
              <a:rPr lang="ru-RU" dirty="0"/>
              <a:t>, да </a:t>
            </a:r>
            <a:r>
              <a:rPr lang="ru-RU" dirty="0" err="1"/>
              <a:t>работят</a:t>
            </a:r>
            <a:r>
              <a:rPr lang="ru-RU" dirty="0"/>
              <a:t> в </a:t>
            </a:r>
            <a:r>
              <a:rPr lang="ru-RU" dirty="0" err="1"/>
              <a:t>екип</a:t>
            </a:r>
            <a:r>
              <a:rPr lang="ru-RU" dirty="0"/>
              <a:t> за  </a:t>
            </a:r>
            <a:r>
              <a:rPr lang="ru-RU" dirty="0" err="1"/>
              <a:t>отстояване</a:t>
            </a:r>
            <a:r>
              <a:rPr lang="ru-RU" dirty="0"/>
              <a:t> на </a:t>
            </a:r>
            <a:r>
              <a:rPr lang="ru-RU" dirty="0" err="1"/>
              <a:t>собствените</a:t>
            </a:r>
            <a:r>
              <a:rPr lang="ru-RU" dirty="0"/>
              <a:t> позиции, да </a:t>
            </a:r>
            <a:r>
              <a:rPr lang="ru-RU" dirty="0" err="1"/>
              <a:t>зачитат</a:t>
            </a:r>
            <a:r>
              <a:rPr lang="ru-RU" dirty="0"/>
              <a:t>  </a:t>
            </a:r>
            <a:r>
              <a:rPr lang="ru-RU" dirty="0" err="1"/>
              <a:t>различното</a:t>
            </a:r>
            <a:r>
              <a:rPr lang="ru-RU" dirty="0"/>
              <a:t> у </a:t>
            </a:r>
            <a:r>
              <a:rPr lang="ru-RU" dirty="0" err="1"/>
              <a:t>другите</a:t>
            </a:r>
            <a:r>
              <a:rPr lang="ru-RU" dirty="0"/>
              <a:t>, да </a:t>
            </a:r>
            <a:r>
              <a:rPr lang="ru-RU" dirty="0" err="1"/>
              <a:t>демонстрират</a:t>
            </a:r>
            <a:r>
              <a:rPr lang="ru-RU" dirty="0"/>
              <a:t>  толерантно поведение.</a:t>
            </a:r>
          </a:p>
          <a:p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15872759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755576" y="404664"/>
            <a:ext cx="3960440" cy="1143000"/>
          </a:xfrm>
        </p:spPr>
        <p:txBody>
          <a:bodyPr>
            <a:noAutofit/>
          </a:bodyPr>
          <a:lstStyle/>
          <a:p>
            <a:r>
              <a:rPr lang="bg-BG" sz="3600" b="1" dirty="0"/>
              <a:t>Междуличностни отношения </a:t>
            </a:r>
          </a:p>
        </p:txBody>
      </p:sp>
      <p:sp>
        <p:nvSpPr>
          <p:cNvPr id="8" name="Контейнер за съдържание 7"/>
          <p:cNvSpPr>
            <a:spLocks noGrp="1"/>
          </p:cNvSpPr>
          <p:nvPr>
            <p:ph idx="1"/>
          </p:nvPr>
        </p:nvSpPr>
        <p:spPr>
          <a:xfrm>
            <a:off x="467544" y="2178506"/>
            <a:ext cx="8229600" cy="4525963"/>
          </a:xfrm>
        </p:spPr>
        <p:txBody>
          <a:bodyPr>
            <a:normAutofit fontScale="92500" lnSpcReduction="20000"/>
          </a:bodyPr>
          <a:lstStyle/>
          <a:p>
            <a:r>
              <a:rPr lang="ru-RU" dirty="0" err="1"/>
              <a:t>Реалният</a:t>
            </a:r>
            <a:r>
              <a:rPr lang="ru-RU" dirty="0"/>
              <a:t> живот на </a:t>
            </a:r>
            <a:r>
              <a:rPr lang="ru-RU" dirty="0" err="1"/>
              <a:t>детето</a:t>
            </a:r>
            <a:r>
              <a:rPr lang="ru-RU" dirty="0"/>
              <a:t> в </a:t>
            </a:r>
            <a:r>
              <a:rPr lang="ru-RU" dirty="0" err="1"/>
              <a:t>детската</a:t>
            </a:r>
            <a:r>
              <a:rPr lang="ru-RU" dirty="0"/>
              <a:t> градина се </a:t>
            </a:r>
            <a:r>
              <a:rPr lang="ru-RU" dirty="0" err="1"/>
              <a:t>характеризира</a:t>
            </a:r>
            <a:r>
              <a:rPr lang="ru-RU" dirty="0"/>
              <a:t> с много </a:t>
            </a:r>
            <a:r>
              <a:rPr lang="ru-RU" dirty="0" err="1"/>
              <a:t>висока</a:t>
            </a:r>
            <a:r>
              <a:rPr lang="ru-RU" dirty="0"/>
              <a:t> динамика и </a:t>
            </a:r>
            <a:r>
              <a:rPr lang="ru-RU" dirty="0" err="1"/>
              <a:t>противоречивост</a:t>
            </a:r>
            <a:r>
              <a:rPr lang="ru-RU" dirty="0"/>
              <a:t>, </a:t>
            </a:r>
            <a:r>
              <a:rPr lang="ru-RU" dirty="0" err="1"/>
              <a:t>които</a:t>
            </a:r>
            <a:r>
              <a:rPr lang="ru-RU" dirty="0"/>
              <a:t> </a:t>
            </a:r>
            <a:r>
              <a:rPr lang="ru-RU" dirty="0" err="1"/>
              <a:t>са</a:t>
            </a:r>
            <a:r>
              <a:rPr lang="ru-RU" dirty="0"/>
              <a:t> </a:t>
            </a:r>
            <a:r>
              <a:rPr lang="ru-RU" dirty="0" err="1"/>
              <a:t>предпоставка</a:t>
            </a:r>
            <a:r>
              <a:rPr lang="ru-RU" dirty="0"/>
              <a:t> за </a:t>
            </a:r>
            <a:r>
              <a:rPr lang="ru-RU" dirty="0" err="1"/>
              <a:t>бъдещи</a:t>
            </a:r>
            <a:r>
              <a:rPr lang="ru-RU" dirty="0"/>
              <a:t> </a:t>
            </a:r>
            <a:r>
              <a:rPr lang="ru-RU" dirty="0" err="1"/>
              <a:t>конфликти</a:t>
            </a:r>
            <a:r>
              <a:rPr lang="ru-RU" dirty="0"/>
              <a:t>. В </a:t>
            </a:r>
            <a:r>
              <a:rPr lang="ru-RU" dirty="0" err="1"/>
              <a:t>сблъсъка</a:t>
            </a:r>
            <a:r>
              <a:rPr lang="ru-RU" dirty="0"/>
              <a:t> с </a:t>
            </a:r>
            <a:r>
              <a:rPr lang="ru-RU" dirty="0" err="1"/>
              <a:t>другите</a:t>
            </a:r>
            <a:r>
              <a:rPr lang="ru-RU" dirty="0"/>
              <a:t> и </a:t>
            </a:r>
            <a:r>
              <a:rPr lang="ru-RU" dirty="0" err="1"/>
              <a:t>водени</a:t>
            </a:r>
            <a:r>
              <a:rPr lang="ru-RU" dirty="0"/>
              <a:t> от </a:t>
            </a:r>
            <a:r>
              <a:rPr lang="ru-RU" dirty="0" err="1"/>
              <a:t>стремежа</a:t>
            </a:r>
            <a:r>
              <a:rPr lang="ru-RU" dirty="0"/>
              <a:t> да се </a:t>
            </a:r>
            <a:r>
              <a:rPr lang="ru-RU" dirty="0" err="1"/>
              <a:t>изявят</a:t>
            </a:r>
            <a:r>
              <a:rPr lang="ru-RU" dirty="0"/>
              <a:t> и </a:t>
            </a:r>
            <a:r>
              <a:rPr lang="ru-RU" dirty="0" err="1"/>
              <a:t>завоюват</a:t>
            </a:r>
            <a:r>
              <a:rPr lang="ru-RU" dirty="0"/>
              <a:t> висок социален статус сред </a:t>
            </a:r>
            <a:r>
              <a:rPr lang="ru-RU" dirty="0" err="1"/>
              <a:t>останалите</a:t>
            </a:r>
            <a:r>
              <a:rPr lang="ru-RU" dirty="0"/>
              <a:t> </a:t>
            </a:r>
            <a:r>
              <a:rPr lang="ru-RU" dirty="0" err="1"/>
              <a:t>децата</a:t>
            </a:r>
            <a:r>
              <a:rPr lang="ru-RU" dirty="0"/>
              <a:t> се стремят да </a:t>
            </a:r>
            <a:r>
              <a:rPr lang="ru-RU" dirty="0" err="1"/>
              <a:t>демонстрират</a:t>
            </a:r>
            <a:r>
              <a:rPr lang="ru-RU" dirty="0"/>
              <a:t> </a:t>
            </a:r>
            <a:r>
              <a:rPr lang="ru-RU" dirty="0" err="1"/>
              <a:t>инициативност</a:t>
            </a:r>
            <a:r>
              <a:rPr lang="ru-RU" dirty="0"/>
              <a:t>, </a:t>
            </a:r>
            <a:r>
              <a:rPr lang="ru-RU" dirty="0" err="1"/>
              <a:t>съобразителност</a:t>
            </a:r>
            <a:r>
              <a:rPr lang="ru-RU" dirty="0"/>
              <a:t>, </a:t>
            </a:r>
            <a:r>
              <a:rPr lang="ru-RU" dirty="0" err="1"/>
              <a:t>самостоятелност</a:t>
            </a:r>
            <a:r>
              <a:rPr lang="ru-RU" dirty="0"/>
              <a:t>, творчество, но и сила и </a:t>
            </a:r>
            <a:r>
              <a:rPr lang="ru-RU" dirty="0" err="1"/>
              <a:t>преследване</a:t>
            </a:r>
            <a:r>
              <a:rPr lang="ru-RU" dirty="0"/>
              <a:t> на </a:t>
            </a:r>
            <a:r>
              <a:rPr lang="ru-RU" dirty="0" err="1"/>
              <a:t>лична</a:t>
            </a:r>
            <a:r>
              <a:rPr lang="ru-RU" dirty="0"/>
              <a:t> </a:t>
            </a:r>
            <a:r>
              <a:rPr lang="ru-RU" dirty="0" err="1"/>
              <a:t>изгода</a:t>
            </a:r>
            <a:r>
              <a:rPr lang="ru-RU" dirty="0"/>
              <a:t>.   </a:t>
            </a:r>
            <a:r>
              <a:rPr lang="ru-RU" dirty="0" err="1"/>
              <a:t>Такива</a:t>
            </a:r>
            <a:r>
              <a:rPr lang="ru-RU" dirty="0"/>
              <a:t> </a:t>
            </a:r>
            <a:r>
              <a:rPr lang="ru-RU" dirty="0" err="1"/>
              <a:t>са</a:t>
            </a:r>
            <a:r>
              <a:rPr lang="ru-RU" dirty="0"/>
              <a:t> </a:t>
            </a:r>
            <a:r>
              <a:rPr lang="ru-RU" dirty="0" err="1"/>
              <a:t>онези</a:t>
            </a:r>
            <a:r>
              <a:rPr lang="ru-RU" dirty="0"/>
              <a:t> </a:t>
            </a:r>
            <a:r>
              <a:rPr lang="ru-RU" dirty="0" err="1"/>
              <a:t>конфликти</a:t>
            </a:r>
            <a:r>
              <a:rPr lang="ru-RU" dirty="0"/>
              <a:t> </a:t>
            </a:r>
            <a:r>
              <a:rPr lang="ru-RU" dirty="0" err="1"/>
              <a:t>свързани</a:t>
            </a:r>
            <a:r>
              <a:rPr lang="ru-RU" dirty="0"/>
              <a:t> </a:t>
            </a:r>
            <a:r>
              <a:rPr lang="ru-RU" dirty="0" err="1"/>
              <a:t>със</a:t>
            </a:r>
            <a:r>
              <a:rPr lang="ru-RU" dirty="0"/>
              <a:t> </a:t>
            </a:r>
            <a:r>
              <a:rPr lang="ru-RU" dirty="0" err="1"/>
              <a:t>силово</a:t>
            </a:r>
            <a:r>
              <a:rPr lang="ru-RU" dirty="0"/>
              <a:t> </a:t>
            </a:r>
            <a:r>
              <a:rPr lang="ru-RU" dirty="0" err="1"/>
              <a:t>отнемане</a:t>
            </a:r>
            <a:r>
              <a:rPr lang="ru-RU" dirty="0"/>
              <a:t> на </a:t>
            </a:r>
            <a:r>
              <a:rPr lang="ru-RU" dirty="0" err="1"/>
              <a:t>играчки</a:t>
            </a:r>
            <a:r>
              <a:rPr lang="ru-RU" dirty="0"/>
              <a:t> или </a:t>
            </a:r>
            <a:r>
              <a:rPr lang="ru-RU" dirty="0" err="1"/>
              <a:t>разтуряне</a:t>
            </a:r>
            <a:r>
              <a:rPr lang="ru-RU" dirty="0"/>
              <a:t> на </a:t>
            </a:r>
            <a:r>
              <a:rPr lang="ru-RU" dirty="0" err="1"/>
              <a:t>играта</a:t>
            </a:r>
            <a:r>
              <a:rPr lang="ru-RU" dirty="0"/>
              <a:t>. </a:t>
            </a:r>
            <a:endParaRPr lang="bg-BG" dirty="0"/>
          </a:p>
        </p:txBody>
      </p:sp>
      <p:pic>
        <p:nvPicPr>
          <p:cNvPr id="2052" name="Picture 4" descr="C:\Users\Samsung\Desktop\Нова папка\istock-47331308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6146"/>
            <a:ext cx="3157364" cy="2158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1488825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Контейнер за съдържание 7"/>
          <p:cNvSpPr>
            <a:spLocks noGrp="1"/>
          </p:cNvSpPr>
          <p:nvPr>
            <p:ph sz="half" idx="2"/>
          </p:nvPr>
        </p:nvSpPr>
        <p:spPr>
          <a:xfrm>
            <a:off x="467544" y="548680"/>
            <a:ext cx="7920880" cy="3789040"/>
          </a:xfrm>
        </p:spPr>
        <p:txBody>
          <a:bodyPr>
            <a:normAutofit/>
          </a:bodyPr>
          <a:lstStyle/>
          <a:p>
            <a:r>
              <a:rPr lang="ru-RU" dirty="0"/>
              <a:t> В </a:t>
            </a:r>
            <a:r>
              <a:rPr lang="ru-RU" dirty="0" err="1"/>
              <a:t>основата</a:t>
            </a:r>
            <a:r>
              <a:rPr lang="ru-RU" dirty="0"/>
              <a:t> на </a:t>
            </a:r>
            <a:r>
              <a:rPr lang="ru-RU" dirty="0" err="1"/>
              <a:t>конфликтите</a:t>
            </a:r>
            <a:r>
              <a:rPr lang="ru-RU" dirty="0"/>
              <a:t> в </a:t>
            </a:r>
            <a:r>
              <a:rPr lang="ru-RU" dirty="0" err="1"/>
              <a:t>детска</a:t>
            </a:r>
            <a:r>
              <a:rPr lang="ru-RU" dirty="0"/>
              <a:t> </a:t>
            </a:r>
            <a:r>
              <a:rPr lang="ru-RU" dirty="0" err="1"/>
              <a:t>възраст</a:t>
            </a:r>
            <a:r>
              <a:rPr lang="ru-RU" dirty="0"/>
              <a:t> лежи </a:t>
            </a:r>
            <a:r>
              <a:rPr lang="ru-RU" dirty="0" err="1"/>
              <a:t>потребността</a:t>
            </a:r>
            <a:r>
              <a:rPr lang="ru-RU" dirty="0"/>
              <a:t> на </a:t>
            </a:r>
            <a:r>
              <a:rPr lang="ru-RU" dirty="0" err="1"/>
              <a:t>детето</a:t>
            </a:r>
            <a:r>
              <a:rPr lang="ru-RU" dirty="0"/>
              <a:t> от </a:t>
            </a:r>
            <a:r>
              <a:rPr lang="ru-RU" dirty="0" err="1"/>
              <a:t>самоутвърждаване</a:t>
            </a:r>
            <a:r>
              <a:rPr lang="ru-RU" dirty="0"/>
              <a:t> на </a:t>
            </a:r>
            <a:r>
              <a:rPr lang="ru-RU" dirty="0" err="1"/>
              <a:t>личността</a:t>
            </a:r>
            <a:r>
              <a:rPr lang="ru-RU" dirty="0"/>
              <a:t> и </a:t>
            </a:r>
            <a:r>
              <a:rPr lang="ru-RU" dirty="0" err="1"/>
              <a:t>желанието</a:t>
            </a:r>
            <a:r>
              <a:rPr lang="ru-RU" dirty="0"/>
              <a:t> </a:t>
            </a:r>
            <a:r>
              <a:rPr lang="ru-RU" dirty="0" err="1"/>
              <a:t>му</a:t>
            </a:r>
            <a:r>
              <a:rPr lang="ru-RU" dirty="0"/>
              <a:t> за </a:t>
            </a:r>
            <a:r>
              <a:rPr lang="ru-RU" dirty="0" err="1"/>
              <a:t>общуване</a:t>
            </a:r>
            <a:r>
              <a:rPr lang="ru-RU" dirty="0"/>
              <a:t>, </a:t>
            </a:r>
            <a:r>
              <a:rPr lang="ru-RU" dirty="0" err="1"/>
              <a:t>което</a:t>
            </a:r>
            <a:r>
              <a:rPr lang="ru-RU" dirty="0"/>
              <a:t> </a:t>
            </a:r>
            <a:r>
              <a:rPr lang="ru-RU" dirty="0" err="1"/>
              <a:t>донякъде</a:t>
            </a:r>
            <a:r>
              <a:rPr lang="ru-RU" dirty="0"/>
              <a:t> </a:t>
            </a:r>
            <a:r>
              <a:rPr lang="ru-RU" dirty="0" err="1"/>
              <a:t>оправдава</a:t>
            </a:r>
            <a:r>
              <a:rPr lang="ru-RU" dirty="0"/>
              <a:t> </a:t>
            </a:r>
            <a:r>
              <a:rPr lang="ru-RU" dirty="0" err="1"/>
              <a:t>съществуването</a:t>
            </a:r>
            <a:r>
              <a:rPr lang="ru-RU" dirty="0"/>
              <a:t> им. </a:t>
            </a:r>
            <a:r>
              <a:rPr lang="ru-RU" dirty="0" err="1"/>
              <a:t>По-често</a:t>
            </a:r>
            <a:r>
              <a:rPr lang="ru-RU" dirty="0"/>
              <a:t> </a:t>
            </a:r>
            <a:r>
              <a:rPr lang="ru-RU" dirty="0" err="1"/>
              <a:t>обект</a:t>
            </a:r>
            <a:r>
              <a:rPr lang="ru-RU" dirty="0"/>
              <a:t> и </a:t>
            </a:r>
            <a:r>
              <a:rPr lang="ru-RU" dirty="0" err="1"/>
              <a:t>субект</a:t>
            </a:r>
            <a:r>
              <a:rPr lang="ru-RU" dirty="0"/>
              <a:t> на </a:t>
            </a:r>
            <a:r>
              <a:rPr lang="ru-RU" dirty="0" err="1"/>
              <a:t>агресивно</a:t>
            </a:r>
            <a:r>
              <a:rPr lang="ru-RU" dirty="0"/>
              <a:t> поведение в </a:t>
            </a:r>
            <a:r>
              <a:rPr lang="ru-RU" dirty="0" err="1"/>
              <a:t>конфликтите</a:t>
            </a:r>
            <a:r>
              <a:rPr lang="ru-RU" dirty="0"/>
              <a:t> се </a:t>
            </a:r>
            <a:r>
              <a:rPr lang="ru-RU" dirty="0" err="1"/>
              <a:t>оказват</a:t>
            </a:r>
            <a:r>
              <a:rPr lang="ru-RU" dirty="0"/>
              <a:t> </a:t>
            </a:r>
            <a:r>
              <a:rPr lang="ru-RU" dirty="0" err="1"/>
              <a:t>момчетата</a:t>
            </a:r>
            <a:r>
              <a:rPr lang="ru-RU" dirty="0"/>
              <a:t>, при </a:t>
            </a:r>
            <a:r>
              <a:rPr lang="ru-RU" dirty="0" err="1"/>
              <a:t>които</a:t>
            </a:r>
            <a:r>
              <a:rPr lang="ru-RU" dirty="0"/>
              <a:t>, </a:t>
            </a:r>
            <a:r>
              <a:rPr lang="ru-RU" dirty="0" err="1"/>
              <a:t>като</a:t>
            </a:r>
            <a:r>
              <a:rPr lang="ru-RU" dirty="0"/>
              <a:t> </a:t>
            </a:r>
            <a:r>
              <a:rPr lang="ru-RU" dirty="0" err="1"/>
              <a:t>цяло</a:t>
            </a:r>
            <a:r>
              <a:rPr lang="ru-RU" dirty="0"/>
              <a:t>, </a:t>
            </a:r>
            <a:r>
              <a:rPr lang="ru-RU" dirty="0" err="1"/>
              <a:t>стремежът</a:t>
            </a:r>
            <a:r>
              <a:rPr lang="ru-RU" dirty="0"/>
              <a:t> за </a:t>
            </a:r>
            <a:r>
              <a:rPr lang="ru-RU" dirty="0" err="1"/>
              <a:t>самоизява</a:t>
            </a:r>
            <a:r>
              <a:rPr lang="ru-RU" dirty="0"/>
              <a:t> е </a:t>
            </a:r>
            <a:r>
              <a:rPr lang="ru-RU" dirty="0" err="1"/>
              <a:t>по-действен</a:t>
            </a:r>
            <a:r>
              <a:rPr lang="ru-RU" dirty="0"/>
              <a:t>.</a:t>
            </a:r>
            <a:endParaRPr lang="bg-BG" dirty="0"/>
          </a:p>
        </p:txBody>
      </p:sp>
      <p:sp>
        <p:nvSpPr>
          <p:cNvPr id="10" name="Контейнер за съдържание 9"/>
          <p:cNvSpPr>
            <a:spLocks noGrp="1"/>
          </p:cNvSpPr>
          <p:nvPr>
            <p:ph sz="quarter" idx="4"/>
          </p:nvPr>
        </p:nvSpPr>
        <p:spPr>
          <a:xfrm>
            <a:off x="395536" y="3717032"/>
            <a:ext cx="8507289" cy="2337123"/>
          </a:xfrm>
        </p:spPr>
        <p:txBody>
          <a:bodyPr>
            <a:normAutofit/>
          </a:bodyPr>
          <a:lstStyle/>
          <a:p>
            <a:r>
              <a:rPr lang="ru-RU" dirty="0" err="1"/>
              <a:t>Чували</a:t>
            </a:r>
            <a:r>
              <a:rPr lang="ru-RU" dirty="0"/>
              <a:t> </a:t>
            </a:r>
            <a:r>
              <a:rPr lang="ru-RU" dirty="0" err="1"/>
              <a:t>сме</a:t>
            </a:r>
            <a:r>
              <a:rPr lang="ru-RU" dirty="0"/>
              <a:t> или </a:t>
            </a:r>
            <a:r>
              <a:rPr lang="ru-RU" dirty="0" err="1"/>
              <a:t>сме</a:t>
            </a:r>
            <a:r>
              <a:rPr lang="ru-RU" dirty="0"/>
              <a:t> </a:t>
            </a:r>
            <a:r>
              <a:rPr lang="ru-RU" dirty="0" err="1"/>
              <a:t>употребявали</a:t>
            </a:r>
            <a:r>
              <a:rPr lang="ru-RU" dirty="0"/>
              <a:t>  </a:t>
            </a:r>
            <a:r>
              <a:rPr lang="ru-RU" dirty="0" err="1"/>
              <a:t>израза</a:t>
            </a:r>
            <a:r>
              <a:rPr lang="ru-RU" dirty="0"/>
              <a:t> „</a:t>
            </a:r>
            <a:r>
              <a:rPr lang="ru-RU" dirty="0" err="1"/>
              <a:t>Ще</a:t>
            </a:r>
            <a:r>
              <a:rPr lang="ru-RU" dirty="0"/>
              <a:t> те </a:t>
            </a:r>
            <a:r>
              <a:rPr lang="ru-RU" dirty="0" err="1"/>
              <a:t>смачкам</a:t>
            </a:r>
            <a:r>
              <a:rPr lang="ru-RU" dirty="0"/>
              <a:t>.“ Много </a:t>
            </a:r>
            <a:r>
              <a:rPr lang="ru-RU" dirty="0" err="1"/>
              <a:t>често</a:t>
            </a:r>
            <a:r>
              <a:rPr lang="ru-RU" dirty="0"/>
              <a:t> </a:t>
            </a:r>
            <a:r>
              <a:rPr lang="ru-RU" dirty="0" err="1"/>
              <a:t>възрастните</a:t>
            </a:r>
            <a:r>
              <a:rPr lang="ru-RU" dirty="0"/>
              <a:t> в момент на </a:t>
            </a:r>
            <a:r>
              <a:rPr lang="ru-RU" dirty="0" err="1"/>
              <a:t>ярост</a:t>
            </a:r>
            <a:r>
              <a:rPr lang="ru-RU" dirty="0"/>
              <a:t>, </a:t>
            </a:r>
            <a:r>
              <a:rPr lang="ru-RU" dirty="0" err="1"/>
              <a:t>породена</a:t>
            </a:r>
            <a:r>
              <a:rPr lang="ru-RU" dirty="0"/>
              <a:t> от </a:t>
            </a:r>
            <a:r>
              <a:rPr lang="ru-RU" dirty="0" err="1"/>
              <a:t>някоя</a:t>
            </a:r>
            <a:r>
              <a:rPr lang="ru-RU" dirty="0"/>
              <a:t> </a:t>
            </a:r>
            <a:r>
              <a:rPr lang="ru-RU" dirty="0" err="1"/>
              <a:t>детска</a:t>
            </a:r>
            <a:r>
              <a:rPr lang="ru-RU" dirty="0"/>
              <a:t> </a:t>
            </a:r>
            <a:r>
              <a:rPr lang="ru-RU" dirty="0" err="1"/>
              <a:t>проява</a:t>
            </a:r>
            <a:r>
              <a:rPr lang="ru-RU" dirty="0"/>
              <a:t>, се </a:t>
            </a:r>
            <a:r>
              <a:rPr lang="ru-RU" dirty="0" err="1"/>
              <a:t>обръщат</a:t>
            </a:r>
            <a:r>
              <a:rPr lang="ru-RU" dirty="0"/>
              <a:t> </a:t>
            </a:r>
            <a:r>
              <a:rPr lang="ru-RU" dirty="0" err="1"/>
              <a:t>така</a:t>
            </a:r>
            <a:r>
              <a:rPr lang="ru-RU" dirty="0"/>
              <a:t> </a:t>
            </a:r>
            <a:r>
              <a:rPr lang="ru-RU" dirty="0" err="1"/>
              <a:t>към</a:t>
            </a:r>
            <a:r>
              <a:rPr lang="ru-RU" dirty="0"/>
              <a:t>  </a:t>
            </a:r>
            <a:r>
              <a:rPr lang="ru-RU" dirty="0" err="1"/>
              <a:t>детето</a:t>
            </a:r>
            <a:r>
              <a:rPr lang="ru-RU" dirty="0"/>
              <a:t>. Те едва ли </a:t>
            </a:r>
            <a:r>
              <a:rPr lang="ru-RU" dirty="0" err="1"/>
              <a:t>осъзнават</a:t>
            </a:r>
            <a:r>
              <a:rPr lang="ru-RU" dirty="0"/>
              <a:t>, че в </a:t>
            </a:r>
            <a:r>
              <a:rPr lang="ru-RU" dirty="0" err="1"/>
              <a:t>този</a:t>
            </a:r>
            <a:r>
              <a:rPr lang="ru-RU" dirty="0"/>
              <a:t> момент </a:t>
            </a:r>
            <a:r>
              <a:rPr lang="ru-RU" dirty="0" err="1"/>
              <a:t>насаждат</a:t>
            </a:r>
            <a:r>
              <a:rPr lang="ru-RU" dirty="0"/>
              <a:t> </a:t>
            </a:r>
            <a:r>
              <a:rPr lang="ru-RU" dirty="0" err="1"/>
              <a:t>първите</a:t>
            </a:r>
            <a:r>
              <a:rPr lang="ru-RU" dirty="0"/>
              <a:t> </a:t>
            </a:r>
            <a:r>
              <a:rPr lang="ru-RU" dirty="0" err="1"/>
              <a:t>корени</a:t>
            </a:r>
            <a:r>
              <a:rPr lang="ru-RU" dirty="0"/>
              <a:t> на </a:t>
            </a:r>
            <a:r>
              <a:rPr lang="ru-RU" dirty="0" err="1"/>
              <a:t>агресивното</a:t>
            </a:r>
            <a:r>
              <a:rPr lang="ru-RU" dirty="0"/>
              <a:t> </a:t>
            </a:r>
            <a:r>
              <a:rPr lang="ru-RU" dirty="0" err="1"/>
              <a:t>му</a:t>
            </a:r>
            <a:r>
              <a:rPr lang="ru-RU" dirty="0"/>
              <a:t> поведение. </a:t>
            </a:r>
            <a:r>
              <a:rPr lang="ru-RU" dirty="0" err="1"/>
              <a:t>Скъпи</a:t>
            </a:r>
            <a:r>
              <a:rPr lang="ru-RU" dirty="0"/>
              <a:t> </a:t>
            </a:r>
            <a:r>
              <a:rPr lang="ru-RU" dirty="0" err="1"/>
              <a:t>възрасти</a:t>
            </a:r>
            <a:r>
              <a:rPr lang="ru-RU" dirty="0"/>
              <a:t>, </a:t>
            </a:r>
            <a:r>
              <a:rPr lang="ru-RU" dirty="0" err="1"/>
              <a:t>бъдете</a:t>
            </a:r>
            <a:r>
              <a:rPr lang="ru-RU" dirty="0"/>
              <a:t> </a:t>
            </a:r>
            <a:r>
              <a:rPr lang="ru-RU" dirty="0" err="1"/>
              <a:t>внимателни</a:t>
            </a:r>
            <a:r>
              <a:rPr lang="ru-RU" dirty="0"/>
              <a:t>! </a:t>
            </a:r>
            <a:r>
              <a:rPr lang="ru-RU" dirty="0" err="1"/>
              <a:t>Децата</a:t>
            </a:r>
            <a:r>
              <a:rPr lang="ru-RU" dirty="0"/>
              <a:t> </a:t>
            </a:r>
            <a:r>
              <a:rPr lang="ru-RU" dirty="0" err="1"/>
              <a:t>са</a:t>
            </a:r>
            <a:r>
              <a:rPr lang="ru-RU" dirty="0"/>
              <a:t> </a:t>
            </a:r>
            <a:r>
              <a:rPr lang="ru-RU" dirty="0" err="1"/>
              <a:t>нашето</a:t>
            </a:r>
            <a:r>
              <a:rPr lang="ru-RU" dirty="0"/>
              <a:t> </a:t>
            </a:r>
            <a:r>
              <a:rPr lang="ru-RU" dirty="0" err="1"/>
              <a:t>бъдеще</a:t>
            </a:r>
            <a:r>
              <a:rPr lang="ru-RU" dirty="0"/>
              <a:t>!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173436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  <p:bldP spid="10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457200" y="2513450"/>
            <a:ext cx="8686800" cy="4344549"/>
          </a:xfrm>
        </p:spPr>
        <p:txBody>
          <a:bodyPr>
            <a:normAutofit lnSpcReduction="10000"/>
          </a:bodyPr>
          <a:lstStyle/>
          <a:p>
            <a:r>
              <a:rPr lang="ru-RU" dirty="0" err="1"/>
              <a:t>Връзката</a:t>
            </a:r>
            <a:r>
              <a:rPr lang="ru-RU" dirty="0"/>
              <a:t> на </a:t>
            </a:r>
            <a:r>
              <a:rPr lang="ru-RU" dirty="0" err="1"/>
              <a:t>детето</a:t>
            </a:r>
            <a:r>
              <a:rPr lang="ru-RU" dirty="0"/>
              <a:t> </a:t>
            </a:r>
            <a:r>
              <a:rPr lang="ru-RU" dirty="0" err="1"/>
              <a:t>със</a:t>
            </a:r>
            <a:r>
              <a:rPr lang="ru-RU" dirty="0"/>
              <a:t> </a:t>
            </a:r>
            <a:r>
              <a:rPr lang="ru-RU" dirty="0" err="1"/>
              <a:t>семейството</a:t>
            </a:r>
            <a:r>
              <a:rPr lang="ru-RU" dirty="0"/>
              <a:t> е много </a:t>
            </a:r>
            <a:r>
              <a:rPr lang="ru-RU" dirty="0" err="1"/>
              <a:t>силна</a:t>
            </a:r>
            <a:r>
              <a:rPr lang="ru-RU" dirty="0"/>
              <a:t>. </a:t>
            </a:r>
            <a:r>
              <a:rPr lang="ru-RU" dirty="0" err="1"/>
              <a:t>Всеки</a:t>
            </a:r>
            <a:r>
              <a:rPr lang="ru-RU" dirty="0"/>
              <a:t> член на </a:t>
            </a:r>
            <a:r>
              <a:rPr lang="ru-RU" dirty="0" err="1"/>
              <a:t>семейството</a:t>
            </a:r>
            <a:r>
              <a:rPr lang="ru-RU" dirty="0"/>
              <a:t> </a:t>
            </a:r>
            <a:r>
              <a:rPr lang="ru-RU" dirty="0" err="1"/>
              <a:t>има</a:t>
            </a:r>
            <a:r>
              <a:rPr lang="ru-RU" dirty="0"/>
              <a:t> </a:t>
            </a:r>
            <a:r>
              <a:rPr lang="ru-RU" dirty="0" err="1"/>
              <a:t>определени</a:t>
            </a:r>
            <a:r>
              <a:rPr lang="ru-RU" dirty="0"/>
              <a:t> </a:t>
            </a:r>
            <a:r>
              <a:rPr lang="ru-RU" dirty="0" err="1"/>
              <a:t>отговорности</a:t>
            </a:r>
            <a:r>
              <a:rPr lang="ru-RU" dirty="0"/>
              <a:t> и </a:t>
            </a:r>
            <a:r>
              <a:rPr lang="ru-RU" dirty="0" err="1"/>
              <a:t>задължения</a:t>
            </a:r>
            <a:r>
              <a:rPr lang="ru-RU" dirty="0"/>
              <a:t>.  </a:t>
            </a:r>
            <a:r>
              <a:rPr lang="ru-RU" dirty="0" err="1"/>
              <a:t>Детето</a:t>
            </a:r>
            <a:r>
              <a:rPr lang="ru-RU" dirty="0"/>
              <a:t> </a:t>
            </a:r>
            <a:r>
              <a:rPr lang="ru-RU" dirty="0" err="1"/>
              <a:t>трябва</a:t>
            </a:r>
            <a:r>
              <a:rPr lang="ru-RU" dirty="0"/>
              <a:t> да </a:t>
            </a:r>
            <a:r>
              <a:rPr lang="ru-RU" dirty="0" err="1"/>
              <a:t>знае</a:t>
            </a:r>
            <a:r>
              <a:rPr lang="ru-RU" dirty="0"/>
              <a:t>  </a:t>
            </a:r>
            <a:r>
              <a:rPr lang="ru-RU" dirty="0" err="1"/>
              <a:t>ролята</a:t>
            </a:r>
            <a:r>
              <a:rPr lang="ru-RU" dirty="0"/>
              <a:t> на </a:t>
            </a:r>
            <a:r>
              <a:rPr lang="ru-RU" dirty="0" err="1"/>
              <a:t>всеки</a:t>
            </a:r>
            <a:r>
              <a:rPr lang="ru-RU" dirty="0"/>
              <a:t>  и </a:t>
            </a:r>
            <a:r>
              <a:rPr lang="ru-RU" dirty="0" err="1"/>
              <a:t>отговорностите</a:t>
            </a:r>
            <a:r>
              <a:rPr lang="ru-RU" dirty="0"/>
              <a:t> </a:t>
            </a:r>
            <a:r>
              <a:rPr lang="ru-RU" dirty="0" err="1"/>
              <a:t>свързани</a:t>
            </a:r>
            <a:r>
              <a:rPr lang="ru-RU" dirty="0"/>
              <a:t> с </a:t>
            </a:r>
            <a:r>
              <a:rPr lang="ru-RU" dirty="0" err="1"/>
              <a:t>тях</a:t>
            </a:r>
            <a:r>
              <a:rPr lang="ru-RU" dirty="0"/>
              <a:t>. Да </a:t>
            </a:r>
            <a:r>
              <a:rPr lang="ru-RU" dirty="0" err="1"/>
              <a:t>може</a:t>
            </a:r>
            <a:r>
              <a:rPr lang="ru-RU" dirty="0"/>
              <a:t> да </a:t>
            </a:r>
            <a:r>
              <a:rPr lang="ru-RU" dirty="0" err="1"/>
              <a:t>изразява</a:t>
            </a:r>
            <a:r>
              <a:rPr lang="ru-RU" dirty="0"/>
              <a:t> </a:t>
            </a:r>
            <a:r>
              <a:rPr lang="ru-RU" dirty="0" err="1"/>
              <a:t>чувствата</a:t>
            </a:r>
            <a:r>
              <a:rPr lang="ru-RU" dirty="0"/>
              <a:t> си, да </a:t>
            </a:r>
            <a:r>
              <a:rPr lang="ru-RU" dirty="0" err="1"/>
              <a:t>заявява</a:t>
            </a:r>
            <a:r>
              <a:rPr lang="ru-RU" dirty="0"/>
              <a:t> </a:t>
            </a:r>
            <a:r>
              <a:rPr lang="ru-RU" dirty="0" err="1"/>
              <a:t>своите</a:t>
            </a:r>
            <a:r>
              <a:rPr lang="ru-RU" dirty="0"/>
              <a:t> желания и </a:t>
            </a:r>
            <a:r>
              <a:rPr lang="ru-RU" dirty="0" err="1"/>
              <a:t>нужди</a:t>
            </a:r>
            <a:r>
              <a:rPr lang="ru-RU" dirty="0"/>
              <a:t>. </a:t>
            </a:r>
            <a:r>
              <a:rPr lang="ru-RU" dirty="0" err="1"/>
              <a:t>Децата</a:t>
            </a:r>
            <a:r>
              <a:rPr lang="ru-RU" dirty="0"/>
              <a:t> </a:t>
            </a:r>
            <a:r>
              <a:rPr lang="ru-RU" dirty="0" err="1"/>
              <a:t>често</a:t>
            </a:r>
            <a:r>
              <a:rPr lang="ru-RU" dirty="0"/>
              <a:t> </a:t>
            </a:r>
            <a:r>
              <a:rPr lang="ru-RU" dirty="0" err="1"/>
              <a:t>споделят</a:t>
            </a:r>
            <a:r>
              <a:rPr lang="ru-RU" dirty="0"/>
              <a:t> без да </a:t>
            </a:r>
            <a:r>
              <a:rPr lang="ru-RU" dirty="0" err="1"/>
              <a:t>ги</a:t>
            </a:r>
            <a:r>
              <a:rPr lang="ru-RU" dirty="0"/>
              <a:t> </a:t>
            </a:r>
            <a:r>
              <a:rPr lang="ru-RU" dirty="0" err="1"/>
              <a:t>питаме</a:t>
            </a:r>
            <a:r>
              <a:rPr lang="ru-RU" dirty="0"/>
              <a:t> за </a:t>
            </a:r>
            <a:r>
              <a:rPr lang="ru-RU" dirty="0" err="1"/>
              <a:t>проблеми</a:t>
            </a:r>
            <a:r>
              <a:rPr lang="ru-RU" dirty="0"/>
              <a:t> в </a:t>
            </a:r>
            <a:r>
              <a:rPr lang="ru-RU" dirty="0" err="1"/>
              <a:t>семейството</a:t>
            </a:r>
            <a:r>
              <a:rPr lang="ru-RU" dirty="0"/>
              <a:t>. Добре </a:t>
            </a:r>
            <a:r>
              <a:rPr lang="ru-RU" dirty="0" err="1"/>
              <a:t>ще</a:t>
            </a:r>
            <a:r>
              <a:rPr lang="ru-RU" dirty="0"/>
              <a:t> е, </a:t>
            </a:r>
            <a:r>
              <a:rPr lang="ru-RU" dirty="0" err="1"/>
              <a:t>ако</a:t>
            </a:r>
            <a:r>
              <a:rPr lang="ru-RU" dirty="0"/>
              <a:t> </a:t>
            </a:r>
            <a:r>
              <a:rPr lang="ru-RU" dirty="0" err="1"/>
              <a:t>преценим</a:t>
            </a:r>
            <a:r>
              <a:rPr lang="ru-RU" dirty="0"/>
              <a:t>, че е важно, деликатно и тактично да поговорим с </a:t>
            </a:r>
            <a:r>
              <a:rPr lang="ru-RU" dirty="0" err="1"/>
              <a:t>родителите</a:t>
            </a:r>
            <a:r>
              <a:rPr lang="ru-RU" dirty="0"/>
              <a:t>, за да </a:t>
            </a:r>
            <a:r>
              <a:rPr lang="ru-RU" dirty="0" err="1"/>
              <a:t>разберат</a:t>
            </a:r>
            <a:r>
              <a:rPr lang="ru-RU" dirty="0"/>
              <a:t>, че </a:t>
            </a:r>
            <a:r>
              <a:rPr lang="ru-RU" dirty="0" err="1"/>
              <a:t>тяхното</a:t>
            </a:r>
            <a:r>
              <a:rPr lang="ru-RU" dirty="0"/>
              <a:t> </a:t>
            </a:r>
            <a:r>
              <a:rPr lang="ru-RU" dirty="0" err="1"/>
              <a:t>дете</a:t>
            </a:r>
            <a:r>
              <a:rPr lang="ru-RU" dirty="0"/>
              <a:t> се </a:t>
            </a:r>
            <a:r>
              <a:rPr lang="ru-RU" dirty="0" err="1"/>
              <a:t>вълнува</a:t>
            </a:r>
            <a:r>
              <a:rPr lang="ru-RU" dirty="0"/>
              <a:t> от проблема, че е </a:t>
            </a:r>
            <a:r>
              <a:rPr lang="ru-RU" dirty="0" err="1"/>
              <a:t>наранено</a:t>
            </a:r>
            <a:r>
              <a:rPr lang="ru-RU" dirty="0"/>
              <a:t> или е </a:t>
            </a:r>
            <a:r>
              <a:rPr lang="ru-RU" dirty="0" err="1"/>
              <a:t>тъжно</a:t>
            </a:r>
            <a:r>
              <a:rPr lang="ru-RU" dirty="0"/>
              <a:t>. </a:t>
            </a:r>
            <a:r>
              <a:rPr lang="ru-RU" dirty="0" err="1"/>
              <a:t>Трябва</a:t>
            </a:r>
            <a:r>
              <a:rPr lang="ru-RU" dirty="0"/>
              <a:t> да </a:t>
            </a:r>
            <a:r>
              <a:rPr lang="ru-RU" dirty="0" err="1"/>
              <a:t>насърчаваме</a:t>
            </a:r>
            <a:r>
              <a:rPr lang="ru-RU" dirty="0"/>
              <a:t> </a:t>
            </a:r>
            <a:r>
              <a:rPr lang="ru-RU" dirty="0" err="1"/>
              <a:t>децата</a:t>
            </a:r>
            <a:r>
              <a:rPr lang="ru-RU" dirty="0"/>
              <a:t> да не се </a:t>
            </a:r>
            <a:r>
              <a:rPr lang="ru-RU" dirty="0" err="1"/>
              <a:t>страхуват</a:t>
            </a:r>
            <a:r>
              <a:rPr lang="ru-RU" dirty="0"/>
              <a:t> да </a:t>
            </a:r>
            <a:r>
              <a:rPr lang="ru-RU" dirty="0" err="1"/>
              <a:t>изразяват</a:t>
            </a:r>
            <a:r>
              <a:rPr lang="ru-RU" dirty="0"/>
              <a:t> </a:t>
            </a:r>
            <a:r>
              <a:rPr lang="ru-RU" dirty="0" err="1"/>
              <a:t>чувствата</a:t>
            </a:r>
            <a:r>
              <a:rPr lang="ru-RU" dirty="0"/>
              <a:t> си. Да </a:t>
            </a:r>
            <a:r>
              <a:rPr lang="ru-RU" dirty="0" err="1"/>
              <a:t>казват</a:t>
            </a:r>
            <a:r>
              <a:rPr lang="ru-RU" dirty="0"/>
              <a:t> </a:t>
            </a:r>
            <a:r>
              <a:rPr lang="ru-RU" dirty="0" err="1"/>
              <a:t>какво</a:t>
            </a:r>
            <a:r>
              <a:rPr lang="ru-RU" dirty="0"/>
              <a:t> </a:t>
            </a:r>
            <a:r>
              <a:rPr lang="ru-RU" dirty="0" err="1"/>
              <a:t>ги</a:t>
            </a:r>
            <a:r>
              <a:rPr lang="ru-RU" dirty="0"/>
              <a:t> </a:t>
            </a:r>
            <a:r>
              <a:rPr lang="ru-RU" dirty="0" err="1"/>
              <a:t>вълнува</a:t>
            </a:r>
            <a:r>
              <a:rPr lang="ru-RU" dirty="0"/>
              <a:t>, как се </a:t>
            </a:r>
            <a:r>
              <a:rPr lang="ru-RU" dirty="0" err="1"/>
              <a:t>чувстват</a:t>
            </a:r>
            <a:r>
              <a:rPr lang="ru-RU" dirty="0"/>
              <a:t>, </a:t>
            </a:r>
            <a:r>
              <a:rPr lang="ru-RU" dirty="0" err="1"/>
              <a:t>какво</a:t>
            </a:r>
            <a:r>
              <a:rPr lang="ru-RU" dirty="0"/>
              <a:t> </a:t>
            </a:r>
            <a:r>
              <a:rPr lang="ru-RU" dirty="0" err="1"/>
              <a:t>искат</a:t>
            </a:r>
            <a:r>
              <a:rPr lang="ru-RU" dirty="0"/>
              <a:t>, да </a:t>
            </a:r>
            <a:r>
              <a:rPr lang="ru-RU" dirty="0" err="1"/>
              <a:t>споделят</a:t>
            </a:r>
            <a:r>
              <a:rPr lang="ru-RU" dirty="0"/>
              <a:t> </a:t>
            </a:r>
            <a:r>
              <a:rPr lang="ru-RU" dirty="0" err="1"/>
              <a:t>своите</a:t>
            </a:r>
            <a:r>
              <a:rPr lang="ru-RU" dirty="0"/>
              <a:t> </a:t>
            </a:r>
            <a:r>
              <a:rPr lang="ru-RU" dirty="0" err="1"/>
              <a:t>емоции</a:t>
            </a:r>
            <a:r>
              <a:rPr lang="ru-RU" dirty="0"/>
              <a:t> с </a:t>
            </a:r>
            <a:r>
              <a:rPr lang="ru-RU" dirty="0" err="1"/>
              <a:t>родителите</a:t>
            </a:r>
            <a:r>
              <a:rPr lang="ru-RU" dirty="0"/>
              <a:t> си. </a:t>
            </a:r>
            <a:endParaRPr lang="bg-BG" dirty="0"/>
          </a:p>
        </p:txBody>
      </p:sp>
      <p:pic>
        <p:nvPicPr>
          <p:cNvPr id="4098" name="Picture 2" descr="C:\Users\Samsung\Desktop\Нова папка\5672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-1"/>
            <a:ext cx="3768998" cy="2513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5108698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лавие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8" name="Контейнер за съдържание 7"/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5289451"/>
          </a:xfrm>
        </p:spPr>
        <p:txBody>
          <a:bodyPr>
            <a:normAutofit fontScale="92500" lnSpcReduction="10000"/>
          </a:bodyPr>
          <a:lstStyle/>
          <a:p>
            <a:r>
              <a:rPr lang="ru-RU" dirty="0"/>
              <a:t> </a:t>
            </a:r>
            <a:r>
              <a:rPr lang="ru-RU" dirty="0" err="1"/>
              <a:t>Детската</a:t>
            </a:r>
            <a:r>
              <a:rPr lang="ru-RU" dirty="0"/>
              <a:t> градина е </a:t>
            </a:r>
            <a:r>
              <a:rPr lang="ru-RU" dirty="0" err="1"/>
              <a:t>втората</a:t>
            </a:r>
            <a:r>
              <a:rPr lang="ru-RU" dirty="0"/>
              <a:t> </a:t>
            </a:r>
            <a:r>
              <a:rPr lang="ru-RU" dirty="0" err="1"/>
              <a:t>общност</a:t>
            </a:r>
            <a:r>
              <a:rPr lang="ru-RU" dirty="0"/>
              <a:t>, в </a:t>
            </a:r>
            <a:r>
              <a:rPr lang="ru-RU" dirty="0" err="1"/>
              <a:t>която</a:t>
            </a:r>
            <a:r>
              <a:rPr lang="ru-RU" dirty="0"/>
              <a:t> </a:t>
            </a:r>
            <a:r>
              <a:rPr lang="ru-RU" dirty="0" err="1"/>
              <a:t>детето</a:t>
            </a:r>
            <a:r>
              <a:rPr lang="ru-RU" dirty="0"/>
              <a:t> </a:t>
            </a:r>
            <a:r>
              <a:rPr lang="ru-RU" dirty="0" err="1"/>
              <a:t>прекарва</a:t>
            </a:r>
            <a:r>
              <a:rPr lang="ru-RU" dirty="0"/>
              <a:t> </a:t>
            </a:r>
            <a:r>
              <a:rPr lang="ru-RU" dirty="0" err="1"/>
              <a:t>голяма</a:t>
            </a:r>
            <a:r>
              <a:rPr lang="ru-RU" dirty="0"/>
              <a:t> част от </a:t>
            </a:r>
            <a:r>
              <a:rPr lang="ru-RU" dirty="0" err="1"/>
              <a:t>деня</a:t>
            </a:r>
            <a:r>
              <a:rPr lang="ru-RU" dirty="0"/>
              <a:t> си. Тук </a:t>
            </a:r>
            <a:r>
              <a:rPr lang="ru-RU" dirty="0" err="1"/>
              <a:t>децата</a:t>
            </a:r>
            <a:r>
              <a:rPr lang="ru-RU" dirty="0"/>
              <a:t> се </a:t>
            </a:r>
            <a:r>
              <a:rPr lang="ru-RU" dirty="0" err="1"/>
              <a:t>научават</a:t>
            </a:r>
            <a:r>
              <a:rPr lang="ru-RU" dirty="0"/>
              <a:t> да </a:t>
            </a:r>
            <a:r>
              <a:rPr lang="ru-RU" dirty="0" err="1"/>
              <a:t>бъдат</a:t>
            </a:r>
            <a:r>
              <a:rPr lang="ru-RU" dirty="0"/>
              <a:t> </a:t>
            </a:r>
            <a:r>
              <a:rPr lang="ru-RU" dirty="0" err="1"/>
              <a:t>толерантни</a:t>
            </a:r>
            <a:r>
              <a:rPr lang="ru-RU" dirty="0"/>
              <a:t> </a:t>
            </a:r>
            <a:r>
              <a:rPr lang="ru-RU" dirty="0" err="1"/>
              <a:t>към</a:t>
            </a:r>
            <a:r>
              <a:rPr lang="ru-RU" dirty="0"/>
              <a:t> </a:t>
            </a:r>
            <a:r>
              <a:rPr lang="ru-RU" dirty="0" err="1"/>
              <a:t>другарчетата</a:t>
            </a:r>
            <a:r>
              <a:rPr lang="ru-RU" dirty="0"/>
              <a:t> си, да </a:t>
            </a:r>
            <a:r>
              <a:rPr lang="ru-RU" dirty="0" err="1"/>
              <a:t>бъдат</a:t>
            </a:r>
            <a:r>
              <a:rPr lang="ru-RU" dirty="0"/>
              <a:t> </a:t>
            </a:r>
            <a:r>
              <a:rPr lang="ru-RU" dirty="0" err="1"/>
              <a:t>инициативни</a:t>
            </a:r>
            <a:r>
              <a:rPr lang="ru-RU" dirty="0"/>
              <a:t>, </a:t>
            </a:r>
            <a:r>
              <a:rPr lang="ru-RU" dirty="0" err="1"/>
              <a:t>самостоятелни</a:t>
            </a:r>
            <a:r>
              <a:rPr lang="ru-RU" dirty="0"/>
              <a:t>, да си </a:t>
            </a:r>
            <a:r>
              <a:rPr lang="ru-RU" dirty="0" err="1"/>
              <a:t>сътрудничат</a:t>
            </a:r>
            <a:r>
              <a:rPr lang="ru-RU" dirty="0"/>
              <a:t> с </a:t>
            </a:r>
            <a:r>
              <a:rPr lang="ru-RU" dirty="0" err="1"/>
              <a:t>другите</a:t>
            </a:r>
            <a:r>
              <a:rPr lang="ru-RU" dirty="0"/>
              <a:t> в </a:t>
            </a:r>
            <a:r>
              <a:rPr lang="ru-RU" dirty="0" err="1"/>
              <a:t>съвместни</a:t>
            </a:r>
            <a:r>
              <a:rPr lang="ru-RU" dirty="0"/>
              <a:t> </a:t>
            </a:r>
            <a:r>
              <a:rPr lang="ru-RU" dirty="0" err="1"/>
              <a:t>дейности</a:t>
            </a:r>
            <a:r>
              <a:rPr lang="ru-RU" dirty="0"/>
              <a:t>. </a:t>
            </a:r>
            <a:r>
              <a:rPr lang="ru-RU" dirty="0" err="1"/>
              <a:t>Насърчавайте</a:t>
            </a:r>
            <a:r>
              <a:rPr lang="ru-RU" dirty="0"/>
              <a:t> </a:t>
            </a:r>
            <a:r>
              <a:rPr lang="ru-RU" dirty="0" err="1"/>
              <a:t>ги</a:t>
            </a:r>
            <a:r>
              <a:rPr lang="ru-RU" dirty="0"/>
              <a:t> да </a:t>
            </a:r>
            <a:r>
              <a:rPr lang="ru-RU" dirty="0" err="1"/>
              <a:t>помогнат</a:t>
            </a:r>
            <a:r>
              <a:rPr lang="ru-RU" dirty="0"/>
              <a:t> на </a:t>
            </a:r>
            <a:r>
              <a:rPr lang="ru-RU" dirty="0" err="1"/>
              <a:t>другарчето</a:t>
            </a:r>
            <a:r>
              <a:rPr lang="ru-RU" dirty="0"/>
              <a:t> си, </a:t>
            </a:r>
            <a:r>
              <a:rPr lang="ru-RU" dirty="0" err="1"/>
              <a:t>ако</a:t>
            </a:r>
            <a:r>
              <a:rPr lang="ru-RU" dirty="0"/>
              <a:t> то не </a:t>
            </a:r>
            <a:r>
              <a:rPr lang="ru-RU" dirty="0" err="1"/>
              <a:t>може</a:t>
            </a:r>
            <a:r>
              <a:rPr lang="ru-RU" dirty="0"/>
              <a:t> да се </a:t>
            </a:r>
            <a:r>
              <a:rPr lang="ru-RU" dirty="0" err="1"/>
              <a:t>справи</a:t>
            </a:r>
            <a:r>
              <a:rPr lang="ru-RU" dirty="0"/>
              <a:t> само, да </a:t>
            </a:r>
            <a:r>
              <a:rPr lang="ru-RU" dirty="0" err="1"/>
              <a:t>използват</a:t>
            </a:r>
            <a:r>
              <a:rPr lang="ru-RU" dirty="0"/>
              <a:t> </a:t>
            </a:r>
            <a:r>
              <a:rPr lang="ru-RU" dirty="0" err="1"/>
              <a:t>вълшебните</a:t>
            </a:r>
            <a:r>
              <a:rPr lang="ru-RU" dirty="0"/>
              <a:t> </a:t>
            </a:r>
            <a:r>
              <a:rPr lang="ru-RU" dirty="0" err="1"/>
              <a:t>думички</a:t>
            </a:r>
            <a:r>
              <a:rPr lang="ru-RU" dirty="0"/>
              <a:t> при </a:t>
            </a:r>
            <a:r>
              <a:rPr lang="ru-RU" dirty="0" err="1" smtClean="0"/>
              <a:t>общуване</a:t>
            </a:r>
            <a:r>
              <a:rPr lang="en-US" dirty="0"/>
              <a:t>.</a:t>
            </a:r>
            <a:r>
              <a:rPr lang="ru-RU" dirty="0" smtClean="0"/>
              <a:t> </a:t>
            </a:r>
            <a:r>
              <a:rPr lang="ru-RU" dirty="0"/>
              <a:t>Давайте </a:t>
            </a:r>
            <a:r>
              <a:rPr lang="ru-RU" dirty="0" err="1"/>
              <a:t>по-често</a:t>
            </a:r>
            <a:r>
              <a:rPr lang="ru-RU" dirty="0"/>
              <a:t> </a:t>
            </a:r>
            <a:r>
              <a:rPr lang="ru-RU" dirty="0" err="1"/>
              <a:t>децата</a:t>
            </a:r>
            <a:r>
              <a:rPr lang="ru-RU" dirty="0"/>
              <a:t> да правят </a:t>
            </a:r>
            <a:r>
              <a:rPr lang="ru-RU" dirty="0" err="1"/>
              <a:t>нещо</a:t>
            </a:r>
            <a:r>
              <a:rPr lang="ru-RU" dirty="0"/>
              <a:t> </a:t>
            </a:r>
            <a:r>
              <a:rPr lang="ru-RU" dirty="0" err="1"/>
              <a:t>заедно</a:t>
            </a:r>
            <a:r>
              <a:rPr lang="ru-RU" dirty="0"/>
              <a:t>: общ проект – „</a:t>
            </a:r>
            <a:r>
              <a:rPr lang="ru-RU" dirty="0" err="1"/>
              <a:t>Моята</a:t>
            </a:r>
            <a:r>
              <a:rPr lang="ru-RU" dirty="0"/>
              <a:t> </a:t>
            </a:r>
            <a:r>
              <a:rPr lang="ru-RU" dirty="0" err="1"/>
              <a:t>детска</a:t>
            </a:r>
            <a:r>
              <a:rPr lang="ru-RU" dirty="0"/>
              <a:t> градина“, „</a:t>
            </a:r>
            <a:r>
              <a:rPr lang="ru-RU" dirty="0" err="1"/>
              <a:t>Нашият</a:t>
            </a:r>
            <a:r>
              <a:rPr lang="ru-RU" dirty="0"/>
              <a:t> квартал“, да построят </a:t>
            </a:r>
            <a:r>
              <a:rPr lang="ru-RU" dirty="0" err="1"/>
              <a:t>заедно</a:t>
            </a:r>
            <a:r>
              <a:rPr lang="ru-RU" dirty="0"/>
              <a:t> </a:t>
            </a:r>
            <a:r>
              <a:rPr lang="ru-RU" dirty="0" err="1"/>
              <a:t>къща</a:t>
            </a:r>
            <a:r>
              <a:rPr lang="ru-RU" dirty="0"/>
              <a:t> от </a:t>
            </a:r>
            <a:r>
              <a:rPr lang="ru-RU" dirty="0" err="1"/>
              <a:t>кубчета</a:t>
            </a:r>
            <a:r>
              <a:rPr lang="ru-RU" dirty="0"/>
              <a:t>… 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14461324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Samsung\Desktop\Нова папка\13d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1700" y="332656"/>
            <a:ext cx="2618952" cy="34919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C:\Users\Samsung\Desktop\Нова папка\13b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1299" y="439278"/>
            <a:ext cx="3251200" cy="243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C:\Users\Samsung\Desktop\Нова папка\15c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3212976"/>
            <a:ext cx="2438400" cy="3251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5" name="Picture 5" descr="C:\Users\Samsung\Desktop\Нова папка\IMG_20200630_151800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1700" y="3993050"/>
            <a:ext cx="3251200" cy="243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83255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1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-684584" y="-243408"/>
            <a:ext cx="8229600" cy="1143000"/>
          </a:xfrm>
        </p:spPr>
        <p:txBody>
          <a:bodyPr/>
          <a:lstStyle/>
          <a:p>
            <a:r>
              <a:rPr lang="bg-BG" dirty="0"/>
              <a:t>Социална среда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0" y="852736"/>
            <a:ext cx="6733986" cy="6005264"/>
          </a:xfrm>
        </p:spPr>
        <p:txBody>
          <a:bodyPr>
            <a:normAutofit fontScale="85000" lnSpcReduction="20000"/>
          </a:bodyPr>
          <a:lstStyle/>
          <a:p>
            <a:pPr marL="0" indent="0" algn="just">
              <a:buNone/>
            </a:pPr>
            <a:r>
              <a:rPr lang="en-US" dirty="0" smtClean="0"/>
              <a:t>     </a:t>
            </a:r>
            <a:r>
              <a:rPr lang="ru-RU" dirty="0" smtClean="0"/>
              <a:t>1.</a:t>
            </a:r>
            <a:r>
              <a:rPr lang="en-US" dirty="0" smtClean="0"/>
              <a:t> </a:t>
            </a:r>
            <a:r>
              <a:rPr lang="ru-RU" dirty="0" smtClean="0"/>
              <a:t>Позитивно </a:t>
            </a:r>
            <a:r>
              <a:rPr lang="ru-RU" dirty="0"/>
              <a:t>отношение </a:t>
            </a:r>
            <a:r>
              <a:rPr lang="ru-RU" dirty="0" err="1"/>
              <a:t>към</a:t>
            </a:r>
            <a:r>
              <a:rPr lang="ru-RU" dirty="0"/>
              <a:t> </a:t>
            </a:r>
            <a:r>
              <a:rPr lang="ru-RU" dirty="0" err="1"/>
              <a:t>празниците</a:t>
            </a:r>
            <a:r>
              <a:rPr lang="ru-RU" dirty="0"/>
              <a:t> в </a:t>
            </a:r>
            <a:r>
              <a:rPr lang="ru-RU" dirty="0" err="1"/>
              <a:t>семейството</a:t>
            </a:r>
            <a:r>
              <a:rPr lang="ru-RU" dirty="0"/>
              <a:t>.  </a:t>
            </a:r>
            <a:r>
              <a:rPr lang="ru-RU" dirty="0" err="1"/>
              <a:t>Ние</a:t>
            </a:r>
            <a:r>
              <a:rPr lang="ru-RU" dirty="0"/>
              <a:t> </a:t>
            </a:r>
            <a:r>
              <a:rPr lang="ru-RU" dirty="0" err="1"/>
              <a:t>трябва</a:t>
            </a:r>
            <a:r>
              <a:rPr lang="ru-RU" dirty="0"/>
              <a:t> да научим </a:t>
            </a:r>
            <a:r>
              <a:rPr lang="ru-RU" dirty="0" err="1"/>
              <a:t>децата</a:t>
            </a:r>
            <a:r>
              <a:rPr lang="ru-RU" dirty="0"/>
              <a:t> да </a:t>
            </a:r>
            <a:r>
              <a:rPr lang="ru-RU" dirty="0" err="1"/>
              <a:t>уважават</a:t>
            </a:r>
            <a:r>
              <a:rPr lang="ru-RU" dirty="0"/>
              <a:t> поводите за </a:t>
            </a:r>
            <a:r>
              <a:rPr lang="ru-RU" dirty="0" err="1"/>
              <a:t>празнуване</a:t>
            </a:r>
            <a:r>
              <a:rPr lang="ru-RU" dirty="0"/>
              <a:t> на </a:t>
            </a:r>
            <a:r>
              <a:rPr lang="ru-RU" dirty="0" err="1"/>
              <a:t>всеки</a:t>
            </a:r>
            <a:r>
              <a:rPr lang="ru-RU" dirty="0"/>
              <a:t> член от </a:t>
            </a:r>
            <a:r>
              <a:rPr lang="ru-RU" dirty="0" err="1"/>
              <a:t>семейството</a:t>
            </a:r>
            <a:r>
              <a:rPr lang="ru-RU" dirty="0"/>
              <a:t>, а не само </a:t>
            </a:r>
            <a:r>
              <a:rPr lang="ru-RU" dirty="0" err="1"/>
              <a:t>собствения</a:t>
            </a:r>
            <a:r>
              <a:rPr lang="ru-RU" dirty="0"/>
              <a:t> рожден </a:t>
            </a:r>
            <a:r>
              <a:rPr lang="ru-RU" dirty="0" err="1"/>
              <a:t>ден</a:t>
            </a:r>
            <a:r>
              <a:rPr lang="ru-RU" dirty="0"/>
              <a:t> </a:t>
            </a:r>
            <a:r>
              <a:rPr lang="ru-RU" dirty="0" err="1"/>
              <a:t>защото</a:t>
            </a:r>
            <a:r>
              <a:rPr lang="ru-RU" dirty="0"/>
              <a:t> </a:t>
            </a:r>
            <a:r>
              <a:rPr lang="ru-RU" dirty="0" err="1"/>
              <a:t>ще</a:t>
            </a:r>
            <a:r>
              <a:rPr lang="ru-RU" dirty="0"/>
              <a:t> </a:t>
            </a:r>
            <a:r>
              <a:rPr lang="ru-RU" dirty="0" err="1"/>
              <a:t>има</a:t>
            </a:r>
            <a:r>
              <a:rPr lang="ru-RU" dirty="0"/>
              <a:t> </a:t>
            </a:r>
            <a:r>
              <a:rPr lang="ru-RU" dirty="0" err="1"/>
              <a:t>подаръци</a:t>
            </a:r>
            <a:r>
              <a:rPr lang="ru-RU" dirty="0"/>
              <a:t> и </a:t>
            </a:r>
            <a:r>
              <a:rPr lang="ru-RU" dirty="0" err="1"/>
              <a:t>изненади</a:t>
            </a:r>
            <a:r>
              <a:rPr lang="ru-RU" dirty="0"/>
              <a:t>. Как </a:t>
            </a:r>
            <a:r>
              <a:rPr lang="ru-RU" dirty="0" err="1"/>
              <a:t>може</a:t>
            </a:r>
            <a:r>
              <a:rPr lang="ru-RU" dirty="0"/>
              <a:t> да се </a:t>
            </a:r>
            <a:r>
              <a:rPr lang="ru-RU" dirty="0" err="1"/>
              <a:t>постигне</a:t>
            </a:r>
            <a:r>
              <a:rPr lang="ru-RU" dirty="0"/>
              <a:t> </a:t>
            </a:r>
            <a:r>
              <a:rPr lang="ru-RU" dirty="0" err="1"/>
              <a:t>това</a:t>
            </a:r>
            <a:r>
              <a:rPr lang="ru-RU" dirty="0"/>
              <a:t>?</a:t>
            </a:r>
          </a:p>
          <a:p>
            <a:pPr marL="0" indent="0" algn="just">
              <a:buNone/>
            </a:pPr>
            <a:r>
              <a:rPr lang="en-US" dirty="0" smtClean="0"/>
              <a:t>     </a:t>
            </a:r>
            <a:r>
              <a:rPr lang="ru-RU" dirty="0" smtClean="0"/>
              <a:t>- </a:t>
            </a:r>
            <a:r>
              <a:rPr lang="ru-RU" dirty="0"/>
              <a:t>да предложим на </a:t>
            </a:r>
            <a:r>
              <a:rPr lang="ru-RU" dirty="0" err="1"/>
              <a:t>децата</a:t>
            </a:r>
            <a:r>
              <a:rPr lang="ru-RU" dirty="0"/>
              <a:t> да </a:t>
            </a:r>
            <a:r>
              <a:rPr lang="ru-RU" dirty="0" err="1"/>
              <a:t>зарадват</a:t>
            </a:r>
            <a:r>
              <a:rPr lang="ru-RU" dirty="0"/>
              <a:t> мама, </a:t>
            </a:r>
            <a:r>
              <a:rPr lang="ru-RU" dirty="0" err="1"/>
              <a:t>татко</a:t>
            </a:r>
            <a:r>
              <a:rPr lang="ru-RU" dirty="0"/>
              <a:t> или </a:t>
            </a:r>
            <a:r>
              <a:rPr lang="ru-RU" dirty="0" err="1"/>
              <a:t>братчето</a:t>
            </a:r>
            <a:r>
              <a:rPr lang="ru-RU" dirty="0"/>
              <a:t> </a:t>
            </a:r>
            <a:r>
              <a:rPr lang="ru-RU" dirty="0" err="1"/>
              <a:t>като</a:t>
            </a:r>
            <a:r>
              <a:rPr lang="ru-RU" dirty="0"/>
              <a:t> им направят </a:t>
            </a:r>
            <a:r>
              <a:rPr lang="ru-RU" dirty="0" err="1"/>
              <a:t>картичка</a:t>
            </a:r>
            <a:r>
              <a:rPr lang="ru-RU" dirty="0"/>
              <a:t>, гривна, </a:t>
            </a:r>
            <a:r>
              <a:rPr lang="ru-RU" dirty="0" err="1"/>
              <a:t>специална</a:t>
            </a:r>
            <a:r>
              <a:rPr lang="ru-RU" dirty="0"/>
              <a:t> рисунка, </a:t>
            </a:r>
            <a:r>
              <a:rPr lang="ru-RU" dirty="0" err="1"/>
              <a:t>някаква</a:t>
            </a:r>
            <a:r>
              <a:rPr lang="ru-RU" dirty="0"/>
              <a:t> </a:t>
            </a:r>
            <a:r>
              <a:rPr lang="ru-RU" dirty="0" err="1"/>
              <a:t>играчка</a:t>
            </a:r>
            <a:r>
              <a:rPr lang="ru-RU" dirty="0"/>
              <a:t> или да научат </a:t>
            </a:r>
            <a:r>
              <a:rPr lang="ru-RU" dirty="0" err="1"/>
              <a:t>стихче</a:t>
            </a:r>
            <a:r>
              <a:rPr lang="ru-RU" dirty="0"/>
              <a:t> за определения повод;</a:t>
            </a:r>
          </a:p>
          <a:p>
            <a:pPr marL="0" indent="0" algn="just">
              <a:buNone/>
            </a:pPr>
            <a:r>
              <a:rPr lang="en-US" dirty="0" smtClean="0"/>
              <a:t>     </a:t>
            </a:r>
            <a:r>
              <a:rPr lang="ru-RU" dirty="0" smtClean="0"/>
              <a:t>- </a:t>
            </a:r>
            <a:r>
              <a:rPr lang="ru-RU" dirty="0"/>
              <a:t>да </a:t>
            </a:r>
            <a:r>
              <a:rPr lang="ru-RU" dirty="0" err="1"/>
              <a:t>отидат</a:t>
            </a:r>
            <a:r>
              <a:rPr lang="ru-RU" dirty="0"/>
              <a:t> с </a:t>
            </a:r>
            <a:r>
              <a:rPr lang="ru-RU" dirty="0" err="1"/>
              <a:t>татко</a:t>
            </a:r>
            <a:r>
              <a:rPr lang="ru-RU" dirty="0"/>
              <a:t> да купят цветя  за </a:t>
            </a:r>
            <a:r>
              <a:rPr lang="ru-RU" dirty="0" err="1"/>
              <a:t>празника</a:t>
            </a:r>
            <a:r>
              <a:rPr lang="ru-RU" dirty="0"/>
              <a:t> на мама;</a:t>
            </a:r>
          </a:p>
          <a:p>
            <a:pPr marL="0" indent="0" algn="just">
              <a:buNone/>
            </a:pPr>
            <a:r>
              <a:rPr lang="en-US" dirty="0" smtClean="0"/>
              <a:t>     </a:t>
            </a:r>
            <a:r>
              <a:rPr lang="ru-RU" dirty="0" smtClean="0"/>
              <a:t>- </a:t>
            </a:r>
            <a:r>
              <a:rPr lang="ru-RU" dirty="0"/>
              <a:t>да </a:t>
            </a:r>
            <a:r>
              <a:rPr lang="ru-RU" dirty="0" err="1"/>
              <a:t>помогнат</a:t>
            </a:r>
            <a:r>
              <a:rPr lang="ru-RU" dirty="0"/>
              <a:t> на мама да подреди </a:t>
            </a:r>
            <a:r>
              <a:rPr lang="ru-RU" dirty="0" err="1"/>
              <a:t>масата</a:t>
            </a:r>
            <a:r>
              <a:rPr lang="ru-RU" dirty="0"/>
              <a:t> и да сложи </a:t>
            </a:r>
            <a:r>
              <a:rPr lang="ru-RU" dirty="0" err="1"/>
              <a:t>украса</a:t>
            </a:r>
            <a:r>
              <a:rPr lang="ru-RU" dirty="0"/>
              <a:t> за рождения </a:t>
            </a:r>
            <a:r>
              <a:rPr lang="ru-RU" dirty="0" err="1"/>
              <a:t>ден</a:t>
            </a:r>
            <a:r>
              <a:rPr lang="ru-RU" dirty="0"/>
              <a:t> на  </a:t>
            </a:r>
            <a:r>
              <a:rPr lang="ru-RU" dirty="0" err="1"/>
              <a:t>сестричката</a:t>
            </a:r>
            <a:r>
              <a:rPr lang="ru-RU" dirty="0"/>
              <a:t> или </a:t>
            </a:r>
            <a:r>
              <a:rPr lang="ru-RU" dirty="0" err="1"/>
              <a:t>братчето</a:t>
            </a:r>
            <a:r>
              <a:rPr lang="ru-RU" dirty="0"/>
              <a:t>.</a:t>
            </a:r>
          </a:p>
          <a:p>
            <a:endParaRPr lang="bg-BG" dirty="0"/>
          </a:p>
        </p:txBody>
      </p:sp>
      <p:pic>
        <p:nvPicPr>
          <p:cNvPr id="6146" name="Picture 2" descr="C:\Users\Samsung\Desktop\Нова папка\IMG_20200601_11301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2060848"/>
            <a:ext cx="2302510" cy="29883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66177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400" dirty="0"/>
              <a:t> 2.Ориентиране в </a:t>
            </a:r>
            <a:r>
              <a:rPr lang="ru-RU" sz="2400" dirty="0" err="1"/>
              <a:t>символиката</a:t>
            </a:r>
            <a:r>
              <a:rPr lang="ru-RU" sz="2400" dirty="0"/>
              <a:t> и </a:t>
            </a:r>
            <a:r>
              <a:rPr lang="ru-RU" sz="2400" dirty="0" err="1"/>
              <a:t>ритуалността</a:t>
            </a:r>
            <a:r>
              <a:rPr lang="ru-RU" sz="2400" dirty="0"/>
              <a:t> на </a:t>
            </a:r>
            <a:r>
              <a:rPr lang="ru-RU" sz="2400" dirty="0" err="1"/>
              <a:t>най</a:t>
            </a:r>
            <a:r>
              <a:rPr lang="ru-RU" sz="2400" dirty="0"/>
              <a:t> – </a:t>
            </a:r>
            <a:r>
              <a:rPr lang="ru-RU" sz="2400" dirty="0" err="1"/>
              <a:t>популярните</a:t>
            </a:r>
            <a:r>
              <a:rPr lang="ru-RU" sz="2400" dirty="0"/>
              <a:t> </a:t>
            </a:r>
            <a:r>
              <a:rPr lang="ru-RU" sz="2400" dirty="0" err="1"/>
              <a:t>български</a:t>
            </a:r>
            <a:r>
              <a:rPr lang="ru-RU" sz="2400" dirty="0"/>
              <a:t> </a:t>
            </a:r>
            <a:r>
              <a:rPr lang="ru-RU" sz="2400" dirty="0" err="1"/>
              <a:t>празници</a:t>
            </a:r>
            <a:r>
              <a:rPr lang="ru-RU" sz="2400" dirty="0"/>
              <a:t>. </a:t>
            </a:r>
            <a:endParaRPr lang="bg-BG" sz="2400" dirty="0"/>
          </a:p>
        </p:txBody>
      </p:sp>
      <p:pic>
        <p:nvPicPr>
          <p:cNvPr id="7170" name="Picture 2" descr="C:\Users\Samsung\Desktop\Нова папка\2005794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4764" y="1500423"/>
            <a:ext cx="2234605" cy="22346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 descr="C:\Users\Samsung\Desktop\Нова папка\index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1643158"/>
            <a:ext cx="3332893" cy="22178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C:\Users\Samsung\Desktop\Нова папка\великден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4066276"/>
            <a:ext cx="4404985" cy="24229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3" name="Picture 5" descr="C:\Users\Samsung\Desktop\Нова папка\IMG_20201030_112424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2596" y="2604238"/>
            <a:ext cx="2331720" cy="3108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486043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1177280" y="260648"/>
            <a:ext cx="7283152" cy="634082"/>
          </a:xfrm>
        </p:spPr>
        <p:txBody>
          <a:bodyPr>
            <a:normAutofit/>
          </a:bodyPr>
          <a:lstStyle/>
          <a:p>
            <a:r>
              <a:rPr lang="bg-BG" sz="2800" dirty="0"/>
              <a:t>Основните задачи: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467544" y="1124744"/>
            <a:ext cx="8229600" cy="5501208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ru-RU" dirty="0" smtClean="0"/>
              <a:t>1.</a:t>
            </a:r>
            <a:r>
              <a:rPr lang="en-US" dirty="0" smtClean="0"/>
              <a:t> </a:t>
            </a:r>
            <a:r>
              <a:rPr lang="ru-RU" dirty="0" smtClean="0"/>
              <a:t>Чрез </a:t>
            </a:r>
            <a:r>
              <a:rPr lang="ru-RU" dirty="0" err="1"/>
              <a:t>празничните</a:t>
            </a:r>
            <a:r>
              <a:rPr lang="ru-RU" dirty="0"/>
              <a:t> традиции и </a:t>
            </a:r>
            <a:r>
              <a:rPr lang="ru-RU" dirty="0" err="1"/>
              <a:t>обичаи</a:t>
            </a:r>
            <a:r>
              <a:rPr lang="ru-RU" dirty="0"/>
              <a:t> да се </a:t>
            </a:r>
            <a:r>
              <a:rPr lang="ru-RU" dirty="0" err="1"/>
              <a:t>въведе</a:t>
            </a:r>
            <a:r>
              <a:rPr lang="ru-RU" dirty="0"/>
              <a:t> </a:t>
            </a:r>
            <a:r>
              <a:rPr lang="ru-RU" dirty="0" err="1"/>
              <a:t>детето</a:t>
            </a:r>
            <a:r>
              <a:rPr lang="ru-RU" dirty="0"/>
              <a:t> в </a:t>
            </a:r>
            <a:r>
              <a:rPr lang="ru-RU" dirty="0" err="1"/>
              <a:t>сложния</a:t>
            </a:r>
            <a:r>
              <a:rPr lang="ru-RU" dirty="0"/>
              <a:t> свят на </a:t>
            </a:r>
            <a:r>
              <a:rPr lang="ru-RU" dirty="0" err="1"/>
              <a:t>социалните</a:t>
            </a:r>
            <a:r>
              <a:rPr lang="ru-RU" dirty="0"/>
              <a:t> взаимоотношения и </a:t>
            </a:r>
            <a:r>
              <a:rPr lang="ru-RU" dirty="0" err="1"/>
              <a:t>норми</a:t>
            </a:r>
            <a:r>
              <a:rPr lang="ru-RU" dirty="0"/>
              <a:t> на поведение. </a:t>
            </a:r>
          </a:p>
          <a:p>
            <a:pPr marL="0" indent="0">
              <a:buNone/>
            </a:pPr>
            <a:r>
              <a:rPr lang="ru-RU" dirty="0" smtClean="0"/>
              <a:t>2.</a:t>
            </a:r>
            <a:r>
              <a:rPr lang="en-US" dirty="0"/>
              <a:t> </a:t>
            </a:r>
            <a:r>
              <a:rPr lang="ru-RU" dirty="0" smtClean="0"/>
              <a:t>Да </a:t>
            </a:r>
            <a:r>
              <a:rPr lang="ru-RU" dirty="0"/>
              <a:t>се </a:t>
            </a:r>
            <a:r>
              <a:rPr lang="ru-RU" dirty="0" err="1"/>
              <a:t>възприемат</a:t>
            </a:r>
            <a:r>
              <a:rPr lang="ru-RU" dirty="0"/>
              <a:t> модели на поведение и отношение в </a:t>
            </a:r>
            <a:r>
              <a:rPr lang="ru-RU" dirty="0" err="1"/>
              <a:t>обществото</a:t>
            </a:r>
            <a:r>
              <a:rPr lang="ru-RU" dirty="0"/>
              <a:t>.</a:t>
            </a:r>
          </a:p>
          <a:p>
            <a:pPr marL="0" indent="0">
              <a:buNone/>
            </a:pPr>
            <a:r>
              <a:rPr lang="ru-RU" dirty="0" smtClean="0"/>
              <a:t>3.</a:t>
            </a:r>
            <a:r>
              <a:rPr lang="en-US" dirty="0" smtClean="0"/>
              <a:t> </a:t>
            </a:r>
            <a:r>
              <a:rPr lang="ru-RU" dirty="0" smtClean="0"/>
              <a:t>Да </a:t>
            </a:r>
            <a:r>
              <a:rPr lang="ru-RU" dirty="0"/>
              <a:t>се </a:t>
            </a:r>
            <a:r>
              <a:rPr lang="ru-RU" dirty="0" err="1"/>
              <a:t>овладеят</a:t>
            </a:r>
            <a:r>
              <a:rPr lang="ru-RU" dirty="0"/>
              <a:t> знания, умения и отношения, </a:t>
            </a:r>
            <a:r>
              <a:rPr lang="ru-RU" dirty="0" err="1"/>
              <a:t>свързани</a:t>
            </a:r>
            <a:r>
              <a:rPr lang="ru-RU" dirty="0"/>
              <a:t> </a:t>
            </a:r>
            <a:r>
              <a:rPr lang="ru-RU" dirty="0" err="1"/>
              <a:t>със</a:t>
            </a:r>
            <a:r>
              <a:rPr lang="ru-RU" dirty="0"/>
              <a:t> </a:t>
            </a:r>
            <a:r>
              <a:rPr lang="ru-RU" dirty="0" err="1"/>
              <a:t>съдържанието</a:t>
            </a:r>
            <a:r>
              <a:rPr lang="ru-RU" dirty="0"/>
              <a:t> и </a:t>
            </a:r>
            <a:r>
              <a:rPr lang="ru-RU" dirty="0" err="1"/>
              <a:t>смисъла</a:t>
            </a:r>
            <a:r>
              <a:rPr lang="ru-RU" dirty="0"/>
              <a:t> на даден </a:t>
            </a:r>
            <a:r>
              <a:rPr lang="ru-RU" dirty="0" err="1"/>
              <a:t>празник</a:t>
            </a:r>
            <a:r>
              <a:rPr lang="ru-RU" dirty="0"/>
              <a:t> или </a:t>
            </a:r>
            <a:r>
              <a:rPr lang="ru-RU" dirty="0" err="1"/>
              <a:t>обичай</a:t>
            </a:r>
            <a:r>
              <a:rPr lang="ru-RU" dirty="0"/>
              <a:t>.</a:t>
            </a:r>
          </a:p>
          <a:p>
            <a:pPr marL="0" indent="0">
              <a:buNone/>
            </a:pPr>
            <a:r>
              <a:rPr lang="ru-RU" dirty="0" err="1"/>
              <a:t>Децата</a:t>
            </a:r>
            <a:r>
              <a:rPr lang="ru-RU" dirty="0"/>
              <a:t> </a:t>
            </a:r>
            <a:r>
              <a:rPr lang="ru-RU" dirty="0" err="1"/>
              <a:t>обичат</a:t>
            </a:r>
            <a:r>
              <a:rPr lang="ru-RU" dirty="0"/>
              <a:t> </a:t>
            </a:r>
            <a:r>
              <a:rPr lang="ru-RU" dirty="0" err="1"/>
              <a:t>празниците</a:t>
            </a:r>
            <a:r>
              <a:rPr lang="ru-RU" dirty="0"/>
              <a:t> и с желание </a:t>
            </a:r>
            <a:r>
              <a:rPr lang="ru-RU" dirty="0" err="1"/>
              <a:t>участват</a:t>
            </a:r>
            <a:r>
              <a:rPr lang="ru-RU" dirty="0"/>
              <a:t> в </a:t>
            </a:r>
            <a:r>
              <a:rPr lang="ru-RU" dirty="0" err="1"/>
              <a:t>подготовката</a:t>
            </a:r>
            <a:r>
              <a:rPr lang="ru-RU" dirty="0"/>
              <a:t> им, </a:t>
            </a:r>
            <a:r>
              <a:rPr lang="ru-RU" dirty="0" err="1"/>
              <a:t>заучават</a:t>
            </a:r>
            <a:r>
              <a:rPr lang="ru-RU" dirty="0"/>
              <a:t> </a:t>
            </a:r>
            <a:r>
              <a:rPr lang="ru-RU" dirty="0" err="1"/>
              <a:t>бързо</a:t>
            </a:r>
            <a:r>
              <a:rPr lang="ru-RU" dirty="0"/>
              <a:t> </a:t>
            </a:r>
            <a:r>
              <a:rPr lang="ru-RU" dirty="0" err="1"/>
              <a:t>стихчета</a:t>
            </a:r>
            <a:r>
              <a:rPr lang="ru-RU" dirty="0"/>
              <a:t>, песни и </a:t>
            </a:r>
            <a:r>
              <a:rPr lang="ru-RU" dirty="0" err="1"/>
              <a:t>танци</a:t>
            </a:r>
            <a:r>
              <a:rPr lang="ru-RU" dirty="0"/>
              <a:t>. </a:t>
            </a:r>
          </a:p>
          <a:p>
            <a:pPr marL="0" indent="0">
              <a:buNone/>
            </a:pPr>
            <a:r>
              <a:rPr lang="ru-RU" dirty="0" err="1"/>
              <a:t>Подготовката</a:t>
            </a:r>
            <a:r>
              <a:rPr lang="ru-RU" dirty="0"/>
              <a:t> и </a:t>
            </a:r>
            <a:r>
              <a:rPr lang="ru-RU" dirty="0" err="1"/>
              <a:t>организацията</a:t>
            </a:r>
            <a:r>
              <a:rPr lang="ru-RU" dirty="0"/>
              <a:t> на </a:t>
            </a:r>
            <a:r>
              <a:rPr lang="ru-RU" dirty="0" err="1"/>
              <a:t>празниците</a:t>
            </a:r>
            <a:r>
              <a:rPr lang="ru-RU" dirty="0"/>
              <a:t> </a:t>
            </a:r>
            <a:r>
              <a:rPr lang="ru-RU" dirty="0" err="1"/>
              <a:t>минава</a:t>
            </a:r>
            <a:r>
              <a:rPr lang="ru-RU" dirty="0"/>
              <a:t> </a:t>
            </a:r>
            <a:r>
              <a:rPr lang="ru-RU" dirty="0" err="1"/>
              <a:t>през</a:t>
            </a:r>
            <a:r>
              <a:rPr lang="ru-RU" dirty="0"/>
              <a:t> </a:t>
            </a:r>
            <a:r>
              <a:rPr lang="ru-RU" dirty="0" err="1"/>
              <a:t>няколко</a:t>
            </a:r>
            <a:r>
              <a:rPr lang="ru-RU" dirty="0"/>
              <a:t> </a:t>
            </a:r>
            <a:r>
              <a:rPr lang="ru-RU" dirty="0" err="1"/>
              <a:t>етапа</a:t>
            </a:r>
            <a:r>
              <a:rPr lang="ru-RU" dirty="0"/>
              <a:t>:</a:t>
            </a:r>
          </a:p>
          <a:p>
            <a:pPr marL="0" indent="0">
              <a:buNone/>
            </a:pPr>
            <a:r>
              <a:rPr lang="ru-RU" dirty="0"/>
              <a:t>-  </a:t>
            </a:r>
            <a:r>
              <a:rPr lang="ru-RU" dirty="0" err="1"/>
              <a:t>Запознаване</a:t>
            </a:r>
            <a:r>
              <a:rPr lang="ru-RU" dirty="0"/>
              <a:t> </a:t>
            </a:r>
            <a:r>
              <a:rPr lang="ru-RU" dirty="0" err="1"/>
              <a:t>със</a:t>
            </a:r>
            <a:r>
              <a:rPr lang="ru-RU" dirty="0"/>
              <a:t> </a:t>
            </a:r>
            <a:r>
              <a:rPr lang="ru-RU" dirty="0" err="1"/>
              <a:t>същността</a:t>
            </a:r>
            <a:r>
              <a:rPr lang="ru-RU" dirty="0"/>
              <a:t> на </a:t>
            </a:r>
            <a:r>
              <a:rPr lang="ru-RU" dirty="0" err="1"/>
              <a:t>празника</a:t>
            </a:r>
            <a:r>
              <a:rPr lang="ru-RU" dirty="0"/>
              <a:t> или </a:t>
            </a:r>
            <a:r>
              <a:rPr lang="ru-RU" dirty="0" err="1"/>
              <a:t>обичая</a:t>
            </a:r>
            <a:r>
              <a:rPr lang="ru-RU" dirty="0"/>
              <a:t>, чрез </a:t>
            </a:r>
            <a:r>
              <a:rPr lang="ru-RU" dirty="0" err="1"/>
              <a:t>припомняне</a:t>
            </a:r>
            <a:r>
              <a:rPr lang="ru-RU" dirty="0"/>
              <a:t> на </a:t>
            </a:r>
            <a:r>
              <a:rPr lang="ru-RU" dirty="0" err="1"/>
              <a:t>най-ярките</a:t>
            </a:r>
            <a:r>
              <a:rPr lang="ru-RU" dirty="0"/>
              <a:t> </a:t>
            </a:r>
            <a:r>
              <a:rPr lang="ru-RU" dirty="0" err="1"/>
              <a:t>му</a:t>
            </a:r>
            <a:r>
              <a:rPr lang="ru-RU" dirty="0"/>
              <a:t> </a:t>
            </a:r>
            <a:r>
              <a:rPr lang="ru-RU" dirty="0" err="1"/>
              <a:t>ритуални</a:t>
            </a:r>
            <a:r>
              <a:rPr lang="ru-RU" dirty="0"/>
              <a:t> характеристики.</a:t>
            </a:r>
          </a:p>
          <a:p>
            <a:pPr marL="0" indent="0">
              <a:buNone/>
            </a:pPr>
            <a:r>
              <a:rPr lang="ru-RU" dirty="0" smtClean="0"/>
              <a:t> </a:t>
            </a:r>
            <a:r>
              <a:rPr lang="ru-RU" dirty="0"/>
              <a:t>- </a:t>
            </a:r>
            <a:r>
              <a:rPr lang="ru-RU" dirty="0" err="1"/>
              <a:t>Организиране</a:t>
            </a:r>
            <a:r>
              <a:rPr lang="ru-RU" dirty="0"/>
              <a:t> на </a:t>
            </a:r>
            <a:r>
              <a:rPr lang="ru-RU" dirty="0" err="1"/>
              <a:t>адекватни</a:t>
            </a:r>
            <a:r>
              <a:rPr lang="ru-RU" dirty="0"/>
              <a:t> </a:t>
            </a:r>
            <a:r>
              <a:rPr lang="ru-RU" dirty="0" err="1"/>
              <a:t>дейности</a:t>
            </a:r>
            <a:r>
              <a:rPr lang="ru-RU" dirty="0"/>
              <a:t>, </a:t>
            </a:r>
            <a:r>
              <a:rPr lang="ru-RU" dirty="0" err="1"/>
              <a:t>свързани</a:t>
            </a:r>
            <a:r>
              <a:rPr lang="ru-RU" dirty="0"/>
              <a:t> с </a:t>
            </a:r>
            <a:r>
              <a:rPr lang="ru-RU" dirty="0" err="1"/>
              <a:t>подготовката</a:t>
            </a:r>
            <a:r>
              <a:rPr lang="ru-RU" dirty="0"/>
              <a:t> на </a:t>
            </a:r>
            <a:r>
              <a:rPr lang="ru-RU" dirty="0" err="1"/>
              <a:t>празниците</a:t>
            </a:r>
            <a:r>
              <a:rPr lang="ru-RU" dirty="0"/>
              <a:t> и </a:t>
            </a:r>
            <a:r>
              <a:rPr lang="ru-RU" dirty="0" err="1"/>
              <a:t>вникване</a:t>
            </a:r>
            <a:r>
              <a:rPr lang="ru-RU" dirty="0"/>
              <a:t> в </a:t>
            </a:r>
            <a:r>
              <a:rPr lang="ru-RU" dirty="0" err="1"/>
              <a:t>тяхното</a:t>
            </a:r>
            <a:r>
              <a:rPr lang="ru-RU" dirty="0"/>
              <a:t> </a:t>
            </a:r>
            <a:r>
              <a:rPr lang="ru-RU" dirty="0" err="1"/>
              <a:t>съдържание</a:t>
            </a:r>
            <a:r>
              <a:rPr lang="ru-RU" dirty="0"/>
              <a:t> и </a:t>
            </a:r>
            <a:r>
              <a:rPr lang="ru-RU" dirty="0" err="1"/>
              <a:t>смисъл</a:t>
            </a:r>
            <a:r>
              <a:rPr lang="ru-RU" dirty="0"/>
              <a:t>.</a:t>
            </a:r>
          </a:p>
          <a:p>
            <a:pPr marL="0" indent="0">
              <a:buNone/>
            </a:pPr>
            <a:r>
              <a:rPr lang="ru-RU" dirty="0" smtClean="0"/>
              <a:t> </a:t>
            </a:r>
            <a:r>
              <a:rPr lang="ru-RU" dirty="0"/>
              <a:t>-  </a:t>
            </a:r>
            <a:r>
              <a:rPr lang="ru-RU" dirty="0" err="1"/>
              <a:t>Подготовката</a:t>
            </a:r>
            <a:r>
              <a:rPr lang="ru-RU" dirty="0"/>
              <a:t> на реквизита </a:t>
            </a:r>
            <a:r>
              <a:rPr lang="ru-RU" dirty="0" err="1"/>
              <a:t>заема</a:t>
            </a:r>
            <a:r>
              <a:rPr lang="ru-RU" dirty="0"/>
              <a:t> </a:t>
            </a:r>
            <a:r>
              <a:rPr lang="ru-RU" dirty="0" err="1"/>
              <a:t>една</a:t>
            </a:r>
            <a:r>
              <a:rPr lang="ru-RU" dirty="0"/>
              <a:t> немаловажна част от </a:t>
            </a:r>
            <a:r>
              <a:rPr lang="ru-RU" dirty="0" err="1"/>
              <a:t>работата</a:t>
            </a:r>
            <a:r>
              <a:rPr lang="ru-RU" dirty="0"/>
              <a:t> на </a:t>
            </a:r>
            <a:r>
              <a:rPr lang="ru-RU" dirty="0" err="1"/>
              <a:t>педагозите</a:t>
            </a:r>
            <a:r>
              <a:rPr lang="ru-RU" dirty="0"/>
              <a:t>.</a:t>
            </a:r>
          </a:p>
          <a:p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919267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611560" y="-10878"/>
            <a:ext cx="4392488" cy="3312368"/>
          </a:xfrm>
        </p:spPr>
        <p:txBody>
          <a:bodyPr>
            <a:noAutofit/>
          </a:bodyPr>
          <a:lstStyle/>
          <a:p>
            <a:pPr algn="just"/>
            <a:r>
              <a:rPr lang="en-US" sz="2000" dirty="0"/>
              <a:t> </a:t>
            </a:r>
            <a:r>
              <a:rPr lang="en-US" sz="2000" dirty="0" smtClean="0"/>
              <a:t>     </a:t>
            </a:r>
            <a:r>
              <a:rPr lang="ru-RU" sz="2000" dirty="0" smtClean="0"/>
              <a:t>Чрез </a:t>
            </a:r>
            <a:r>
              <a:rPr lang="ru-RU" sz="2000" dirty="0" err="1"/>
              <a:t>изучаване</a:t>
            </a:r>
            <a:r>
              <a:rPr lang="ru-RU" sz="2000" dirty="0"/>
              <a:t> и </a:t>
            </a:r>
            <a:r>
              <a:rPr lang="ru-RU" sz="2000" dirty="0" err="1"/>
              <a:t>пресъздаване</a:t>
            </a:r>
            <a:r>
              <a:rPr lang="ru-RU" sz="2000" dirty="0"/>
              <a:t> на </a:t>
            </a:r>
            <a:r>
              <a:rPr lang="ru-RU" sz="2000" dirty="0" err="1"/>
              <a:t>българските</a:t>
            </a:r>
            <a:r>
              <a:rPr lang="ru-RU" sz="2000" dirty="0"/>
              <a:t> традиции и </a:t>
            </a:r>
            <a:r>
              <a:rPr lang="ru-RU" sz="2000" dirty="0" err="1"/>
              <a:t>обичаи</a:t>
            </a:r>
            <a:r>
              <a:rPr lang="ru-RU" sz="2000" dirty="0"/>
              <a:t> </a:t>
            </a:r>
            <a:r>
              <a:rPr lang="ru-RU" sz="2000" dirty="0" err="1"/>
              <a:t>празниците</a:t>
            </a:r>
            <a:r>
              <a:rPr lang="ru-RU" sz="2000" dirty="0"/>
              <a:t> се </a:t>
            </a:r>
            <a:r>
              <a:rPr lang="ru-RU" sz="2000" dirty="0" err="1"/>
              <a:t>явяват</a:t>
            </a:r>
            <a:r>
              <a:rPr lang="ru-RU" sz="2000" dirty="0"/>
              <a:t> форма, </a:t>
            </a:r>
            <a:r>
              <a:rPr lang="ru-RU" sz="2000" dirty="0" err="1"/>
              <a:t>която</a:t>
            </a:r>
            <a:r>
              <a:rPr lang="ru-RU" sz="2000" dirty="0"/>
              <a:t> </a:t>
            </a:r>
            <a:r>
              <a:rPr lang="ru-RU" sz="2000" dirty="0" err="1"/>
              <a:t>обединява</a:t>
            </a:r>
            <a:r>
              <a:rPr lang="ru-RU" sz="2000" dirty="0"/>
              <a:t> </a:t>
            </a:r>
            <a:r>
              <a:rPr lang="ru-RU" sz="2000" dirty="0" err="1"/>
              <a:t>интересите</a:t>
            </a:r>
            <a:r>
              <a:rPr lang="ru-RU" sz="2000" dirty="0"/>
              <a:t> на </a:t>
            </a:r>
            <a:r>
              <a:rPr lang="ru-RU" sz="2000" dirty="0" err="1"/>
              <a:t>децата</a:t>
            </a:r>
            <a:r>
              <a:rPr lang="ru-RU" sz="2000" dirty="0"/>
              <a:t> </a:t>
            </a:r>
            <a:r>
              <a:rPr lang="ru-RU" sz="2000" dirty="0" err="1"/>
              <a:t>към</a:t>
            </a:r>
            <a:r>
              <a:rPr lang="ru-RU" sz="2000" dirty="0"/>
              <a:t> </a:t>
            </a:r>
            <a:r>
              <a:rPr lang="ru-RU" sz="2000" dirty="0" err="1"/>
              <a:t>културното</a:t>
            </a:r>
            <a:r>
              <a:rPr lang="ru-RU" sz="2000" dirty="0"/>
              <a:t> наследство. </a:t>
            </a:r>
            <a:r>
              <a:rPr lang="ru-RU" sz="2000" dirty="0" err="1"/>
              <a:t>Обогатява</a:t>
            </a:r>
            <a:r>
              <a:rPr lang="ru-RU" sz="2000" dirty="0"/>
              <a:t> познания, </a:t>
            </a:r>
            <a:r>
              <a:rPr lang="ru-RU" sz="2000" dirty="0" err="1"/>
              <a:t>форми</a:t>
            </a:r>
            <a:r>
              <a:rPr lang="ru-RU" sz="2000" dirty="0"/>
              <a:t> на </a:t>
            </a:r>
            <a:r>
              <a:rPr lang="ru-RU" sz="2000" dirty="0" err="1"/>
              <a:t>общуване</a:t>
            </a:r>
            <a:r>
              <a:rPr lang="ru-RU" sz="2000" dirty="0"/>
              <a:t> и социализация на </a:t>
            </a:r>
            <a:r>
              <a:rPr lang="ru-RU" sz="2000" dirty="0" err="1"/>
              <a:t>детската</a:t>
            </a:r>
            <a:r>
              <a:rPr lang="ru-RU" sz="2000" dirty="0"/>
              <a:t> </a:t>
            </a:r>
            <a:r>
              <a:rPr lang="ru-RU" sz="2000" dirty="0" err="1"/>
              <a:t>личност</a:t>
            </a:r>
            <a:r>
              <a:rPr lang="ru-RU" sz="2000" dirty="0"/>
              <a:t> чрез </a:t>
            </a:r>
            <a:r>
              <a:rPr lang="ru-RU" sz="2000" dirty="0" err="1"/>
              <a:t>очакване</a:t>
            </a:r>
            <a:r>
              <a:rPr lang="ru-RU" sz="2000" dirty="0"/>
              <a:t>, подготовка и реализация на </a:t>
            </a:r>
            <a:r>
              <a:rPr lang="ru-RU" sz="2000" dirty="0" err="1"/>
              <a:t>празниците</a:t>
            </a:r>
            <a:r>
              <a:rPr lang="ru-RU" sz="2000" dirty="0"/>
              <a:t>.</a:t>
            </a:r>
            <a:endParaRPr lang="bg-BG" sz="2000" dirty="0"/>
          </a:p>
        </p:txBody>
      </p:sp>
      <p:pic>
        <p:nvPicPr>
          <p:cNvPr id="8194" name="Picture 2" descr="C:\Users\Samsung\Desktop\Нова папка\IMG_20201116_10111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8073" y="34477"/>
            <a:ext cx="2857500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5" name="Picture 3" descr="C:\Users\Samsung\Desktop\Нова папка\IMG_20201030_10475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3356991"/>
            <a:ext cx="2448272" cy="3264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C:\Users\Samsung\Desktop\Нова папка\IMG_20201016_132827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880" y="3356992"/>
            <a:ext cx="3271200" cy="32577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613587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1143000"/>
          </a:xfrm>
        </p:spPr>
        <p:txBody>
          <a:bodyPr>
            <a:noAutofit/>
          </a:bodyPr>
          <a:lstStyle/>
          <a:p>
            <a:r>
              <a:rPr lang="ru-RU" sz="2100" b="1" i="1" dirty="0"/>
              <a:t>„</a:t>
            </a:r>
            <a:r>
              <a:rPr lang="ru-RU" sz="2100" b="1" i="1" dirty="0" err="1"/>
              <a:t>Традициите</a:t>
            </a:r>
            <a:r>
              <a:rPr lang="ru-RU" sz="2100" b="1" i="1" dirty="0"/>
              <a:t> и </a:t>
            </a:r>
            <a:r>
              <a:rPr lang="ru-RU" sz="2100" b="1" i="1" dirty="0" err="1"/>
              <a:t>обичаите</a:t>
            </a:r>
            <a:r>
              <a:rPr lang="ru-RU" sz="2100" b="1" i="1" dirty="0"/>
              <a:t> </a:t>
            </a:r>
            <a:r>
              <a:rPr lang="ru-RU" sz="2100" b="1" i="1" dirty="0" err="1"/>
              <a:t>като</a:t>
            </a:r>
            <a:r>
              <a:rPr lang="ru-RU" sz="2100" b="1" i="1" dirty="0"/>
              <a:t> </a:t>
            </a:r>
            <a:r>
              <a:rPr lang="ru-RU" sz="2100" b="1" i="1" dirty="0" err="1"/>
              <a:t>възможност</a:t>
            </a:r>
            <a:r>
              <a:rPr lang="ru-RU" sz="2100" b="1" i="1" dirty="0"/>
              <a:t> за </a:t>
            </a:r>
            <a:r>
              <a:rPr lang="ru-RU" sz="2100" b="1" i="1" dirty="0" err="1"/>
              <a:t>приобщаване</a:t>
            </a:r>
            <a:r>
              <a:rPr lang="ru-RU" sz="2100" b="1" i="1" dirty="0"/>
              <a:t> на </a:t>
            </a:r>
            <a:r>
              <a:rPr lang="ru-RU" sz="2100" b="1" i="1" dirty="0" err="1"/>
              <a:t>деца</a:t>
            </a:r>
            <a:r>
              <a:rPr lang="ru-RU" sz="2100" b="1" i="1" dirty="0"/>
              <a:t> от </a:t>
            </a:r>
            <a:r>
              <a:rPr lang="ru-RU" sz="2100" b="1" i="1" dirty="0" err="1"/>
              <a:t>етнически</a:t>
            </a:r>
            <a:r>
              <a:rPr lang="ru-RU" sz="2100" b="1" i="1" dirty="0"/>
              <a:t> </a:t>
            </a:r>
            <a:r>
              <a:rPr lang="ru-RU" sz="2100" b="1" i="1" dirty="0" err="1"/>
              <a:t>малцинствени</a:t>
            </a:r>
            <a:r>
              <a:rPr lang="ru-RU" sz="2100" b="1" i="1" dirty="0"/>
              <a:t> </a:t>
            </a:r>
            <a:r>
              <a:rPr lang="ru-RU" sz="2100" b="1" i="1" dirty="0" err="1"/>
              <a:t>групи</a:t>
            </a:r>
            <a:r>
              <a:rPr lang="ru-RU" sz="2100" b="1" i="1" dirty="0"/>
              <a:t>“ </a:t>
            </a:r>
            <a:r>
              <a:rPr lang="ru-RU" sz="2100" b="1" i="1" dirty="0" err="1"/>
              <a:t>ДГ”Славейче</a:t>
            </a:r>
            <a:r>
              <a:rPr lang="ru-RU" sz="2100" b="1" i="1" dirty="0"/>
              <a:t>” с. </a:t>
            </a:r>
            <a:r>
              <a:rPr lang="ru-RU" sz="2100" b="1" i="1" dirty="0" err="1"/>
              <a:t>Ръжена</a:t>
            </a:r>
            <a:r>
              <a:rPr lang="ru-RU" sz="2100" b="1" i="1" dirty="0"/>
              <a:t>.</a:t>
            </a:r>
            <a:endParaRPr lang="bg-BG" sz="2100" b="1" i="1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467544" y="1196752"/>
            <a:ext cx="8147248" cy="5501208"/>
          </a:xfrm>
        </p:spPr>
        <p:txBody>
          <a:bodyPr>
            <a:normAutofit fontScale="70000" lnSpcReduction="20000"/>
          </a:bodyPr>
          <a:lstStyle/>
          <a:p>
            <a:pPr marL="0" indent="0" algn="just">
              <a:buNone/>
            </a:pPr>
            <a:r>
              <a:rPr lang="en-US" dirty="0"/>
              <a:t> </a:t>
            </a:r>
            <a:r>
              <a:rPr lang="en-US" dirty="0" smtClean="0"/>
              <a:t>    </a:t>
            </a:r>
            <a:r>
              <a:rPr lang="ru-RU" dirty="0" smtClean="0"/>
              <a:t>В </a:t>
            </a:r>
            <a:r>
              <a:rPr lang="ru-RU" dirty="0"/>
              <a:t>момента то се </a:t>
            </a:r>
            <a:r>
              <a:rPr lang="ru-RU" dirty="0" err="1"/>
              <a:t>населява</a:t>
            </a:r>
            <a:r>
              <a:rPr lang="ru-RU" dirty="0"/>
              <a:t> от </a:t>
            </a:r>
            <a:r>
              <a:rPr lang="ru-RU" dirty="0" err="1"/>
              <a:t>четири</a:t>
            </a:r>
            <a:r>
              <a:rPr lang="ru-RU" dirty="0"/>
              <a:t> </a:t>
            </a:r>
            <a:r>
              <a:rPr lang="ru-RU" dirty="0" err="1"/>
              <a:t>етноса</a:t>
            </a:r>
            <a:r>
              <a:rPr lang="ru-RU" dirty="0"/>
              <a:t> – </a:t>
            </a:r>
            <a:r>
              <a:rPr lang="ru-RU" dirty="0" err="1"/>
              <a:t>българи</a:t>
            </a:r>
            <a:r>
              <a:rPr lang="ru-RU" dirty="0"/>
              <a:t>, </a:t>
            </a:r>
            <a:r>
              <a:rPr lang="ru-RU" dirty="0" err="1"/>
              <a:t>каракачани</a:t>
            </a:r>
            <a:r>
              <a:rPr lang="ru-RU" dirty="0"/>
              <a:t>, </a:t>
            </a:r>
            <a:r>
              <a:rPr lang="ru-RU" dirty="0" err="1"/>
              <a:t>турци</a:t>
            </a:r>
            <a:r>
              <a:rPr lang="ru-RU" dirty="0"/>
              <a:t> и </a:t>
            </a:r>
            <a:r>
              <a:rPr lang="ru-RU" dirty="0" err="1"/>
              <a:t>роми</a:t>
            </a:r>
            <a:r>
              <a:rPr lang="ru-RU" dirty="0"/>
              <a:t>. </a:t>
            </a:r>
            <a:r>
              <a:rPr lang="ru-RU" dirty="0" err="1"/>
              <a:t>Практиката</a:t>
            </a:r>
            <a:r>
              <a:rPr lang="ru-RU" dirty="0"/>
              <a:t> е </a:t>
            </a:r>
            <a:r>
              <a:rPr lang="ru-RU" dirty="0" err="1"/>
              <a:t>свързана</a:t>
            </a:r>
            <a:r>
              <a:rPr lang="ru-RU" dirty="0"/>
              <a:t> с </a:t>
            </a:r>
            <a:r>
              <a:rPr lang="ru-RU" dirty="0" err="1"/>
              <a:t>пресъздаване</a:t>
            </a:r>
            <a:r>
              <a:rPr lang="ru-RU" dirty="0"/>
              <a:t> на </a:t>
            </a:r>
            <a:r>
              <a:rPr lang="ru-RU" dirty="0" err="1"/>
              <a:t>типични</a:t>
            </a:r>
            <a:r>
              <a:rPr lang="ru-RU" dirty="0"/>
              <a:t> за региона традиции и </a:t>
            </a:r>
            <a:r>
              <a:rPr lang="ru-RU" dirty="0" err="1"/>
              <a:t>обичаи</a:t>
            </a:r>
            <a:r>
              <a:rPr lang="ru-RU" dirty="0"/>
              <a:t>, на </a:t>
            </a:r>
            <a:r>
              <a:rPr lang="ru-RU" dirty="0" err="1"/>
              <a:t>различните</a:t>
            </a:r>
            <a:r>
              <a:rPr lang="ru-RU" dirty="0"/>
              <a:t> </a:t>
            </a:r>
            <a:r>
              <a:rPr lang="ru-RU" dirty="0" err="1"/>
              <a:t>етноси</a:t>
            </a:r>
            <a:r>
              <a:rPr lang="ru-RU" dirty="0"/>
              <a:t>. Чрез </a:t>
            </a:r>
            <a:r>
              <a:rPr lang="ru-RU" dirty="0" err="1"/>
              <a:t>непринуденото</a:t>
            </a:r>
            <a:r>
              <a:rPr lang="ru-RU" dirty="0"/>
              <a:t> </a:t>
            </a:r>
            <a:r>
              <a:rPr lang="ru-RU" dirty="0" err="1"/>
              <a:t>включване</a:t>
            </a:r>
            <a:r>
              <a:rPr lang="ru-RU" dirty="0"/>
              <a:t> на </a:t>
            </a:r>
            <a:r>
              <a:rPr lang="ru-RU" dirty="0" err="1"/>
              <a:t>децата</a:t>
            </a:r>
            <a:r>
              <a:rPr lang="ru-RU" dirty="0"/>
              <a:t> в </a:t>
            </a:r>
            <a:r>
              <a:rPr lang="ru-RU" dirty="0" err="1"/>
              <a:t>различни</a:t>
            </a:r>
            <a:r>
              <a:rPr lang="ru-RU" dirty="0"/>
              <a:t> </a:t>
            </a:r>
            <a:r>
              <a:rPr lang="ru-RU" dirty="0" err="1"/>
              <a:t>обичаи</a:t>
            </a:r>
            <a:r>
              <a:rPr lang="ru-RU" dirty="0"/>
              <a:t>, в </a:t>
            </a:r>
            <a:r>
              <a:rPr lang="ru-RU" dirty="0" err="1"/>
              <a:t>които</a:t>
            </a:r>
            <a:r>
              <a:rPr lang="ru-RU" dirty="0"/>
              <a:t> </a:t>
            </a:r>
            <a:r>
              <a:rPr lang="ru-RU" dirty="0" err="1"/>
              <a:t>участници</a:t>
            </a:r>
            <a:r>
              <a:rPr lang="ru-RU" dirty="0"/>
              <a:t> </a:t>
            </a:r>
            <a:r>
              <a:rPr lang="ru-RU" dirty="0" err="1"/>
              <a:t>са</a:t>
            </a:r>
            <a:r>
              <a:rPr lang="ru-RU" dirty="0"/>
              <a:t> </a:t>
            </a:r>
            <a:r>
              <a:rPr lang="ru-RU" dirty="0" err="1"/>
              <a:t>техни</a:t>
            </a:r>
            <a:r>
              <a:rPr lang="ru-RU" dirty="0"/>
              <a:t> по- </a:t>
            </a:r>
            <a:r>
              <a:rPr lang="ru-RU" dirty="0" err="1"/>
              <a:t>големи</a:t>
            </a:r>
            <a:r>
              <a:rPr lang="ru-RU" dirty="0"/>
              <a:t> </a:t>
            </a:r>
            <a:r>
              <a:rPr lang="ru-RU" dirty="0" err="1"/>
              <a:t>братя</a:t>
            </a:r>
            <a:r>
              <a:rPr lang="ru-RU" dirty="0"/>
              <a:t> и </a:t>
            </a:r>
            <a:r>
              <a:rPr lang="ru-RU" dirty="0" err="1"/>
              <a:t>сестри</a:t>
            </a:r>
            <a:r>
              <a:rPr lang="ru-RU" dirty="0"/>
              <a:t>, родители, баба и </a:t>
            </a:r>
            <a:r>
              <a:rPr lang="ru-RU" dirty="0" err="1"/>
              <a:t>дядовци</a:t>
            </a:r>
            <a:r>
              <a:rPr lang="ru-RU" dirty="0"/>
              <a:t>, се </a:t>
            </a:r>
            <a:r>
              <a:rPr lang="ru-RU" dirty="0" err="1"/>
              <a:t>осъществява</a:t>
            </a:r>
            <a:r>
              <a:rPr lang="ru-RU" dirty="0"/>
              <a:t> и </a:t>
            </a:r>
            <a:r>
              <a:rPr lang="ru-RU" dirty="0" err="1"/>
              <a:t>приемственост</a:t>
            </a:r>
            <a:r>
              <a:rPr lang="ru-RU" dirty="0"/>
              <a:t> между </a:t>
            </a:r>
            <a:r>
              <a:rPr lang="ru-RU" dirty="0" err="1"/>
              <a:t>поколенията</a:t>
            </a:r>
            <a:r>
              <a:rPr lang="ru-RU" dirty="0"/>
              <a:t>. Практически </a:t>
            </a:r>
            <a:r>
              <a:rPr lang="ru-RU" dirty="0" err="1"/>
              <a:t>това</a:t>
            </a:r>
            <a:r>
              <a:rPr lang="ru-RU" dirty="0"/>
              <a:t> се </a:t>
            </a:r>
            <a:r>
              <a:rPr lang="ru-RU" dirty="0" err="1"/>
              <a:t>осъществява</a:t>
            </a:r>
            <a:r>
              <a:rPr lang="ru-RU" dirty="0"/>
              <a:t> </a:t>
            </a:r>
            <a:r>
              <a:rPr lang="ru-RU" dirty="0" err="1"/>
              <a:t>през</a:t>
            </a:r>
            <a:r>
              <a:rPr lang="ru-RU" dirty="0"/>
              <a:t> </a:t>
            </a:r>
            <a:r>
              <a:rPr lang="ru-RU" dirty="0" err="1"/>
              <a:t>цялата</a:t>
            </a:r>
            <a:r>
              <a:rPr lang="ru-RU" dirty="0"/>
              <a:t> година по </a:t>
            </a:r>
            <a:r>
              <a:rPr lang="ru-RU" dirty="0" err="1"/>
              <a:t>месеци</a:t>
            </a:r>
            <a:r>
              <a:rPr lang="ru-RU" dirty="0"/>
              <a:t>. </a:t>
            </a:r>
            <a:r>
              <a:rPr lang="ru-RU" dirty="0" err="1"/>
              <a:t>Включването</a:t>
            </a:r>
            <a:r>
              <a:rPr lang="ru-RU" dirty="0"/>
              <a:t> в </a:t>
            </a:r>
            <a:r>
              <a:rPr lang="ru-RU" dirty="0" err="1"/>
              <a:t>различните</a:t>
            </a:r>
            <a:r>
              <a:rPr lang="ru-RU" dirty="0"/>
              <a:t> </a:t>
            </a:r>
            <a:r>
              <a:rPr lang="ru-RU" dirty="0" err="1"/>
              <a:t>ритуали</a:t>
            </a:r>
            <a:r>
              <a:rPr lang="ru-RU" dirty="0"/>
              <a:t> е само по </a:t>
            </a:r>
            <a:r>
              <a:rPr lang="ru-RU" dirty="0" err="1"/>
              <a:t>възрастов</a:t>
            </a:r>
            <a:r>
              <a:rPr lang="ru-RU" dirty="0"/>
              <a:t> и полов принцип, без да се </a:t>
            </a:r>
            <a:r>
              <a:rPr lang="ru-RU" dirty="0" err="1"/>
              <a:t>има</a:t>
            </a:r>
            <a:r>
              <a:rPr lang="ru-RU" dirty="0"/>
              <a:t> </a:t>
            </a:r>
            <a:r>
              <a:rPr lang="ru-RU" dirty="0" err="1"/>
              <a:t>предвид</a:t>
            </a:r>
            <a:r>
              <a:rPr lang="ru-RU" dirty="0"/>
              <a:t> </a:t>
            </a:r>
            <a:r>
              <a:rPr lang="ru-RU" dirty="0" err="1"/>
              <a:t>етническта</a:t>
            </a:r>
            <a:r>
              <a:rPr lang="ru-RU" dirty="0"/>
              <a:t> </a:t>
            </a:r>
            <a:r>
              <a:rPr lang="ru-RU" dirty="0" err="1"/>
              <a:t>принадлежност</a:t>
            </a:r>
            <a:r>
              <a:rPr lang="ru-RU" dirty="0"/>
              <a:t>.  </a:t>
            </a:r>
            <a:r>
              <a:rPr lang="ru-RU" dirty="0" err="1"/>
              <a:t>Използавнето</a:t>
            </a:r>
            <a:r>
              <a:rPr lang="ru-RU" dirty="0"/>
              <a:t> на </a:t>
            </a:r>
            <a:r>
              <a:rPr lang="ru-RU" dirty="0" err="1"/>
              <a:t>традициите</a:t>
            </a:r>
            <a:r>
              <a:rPr lang="ru-RU" dirty="0"/>
              <a:t> и </a:t>
            </a:r>
            <a:r>
              <a:rPr lang="ru-RU" dirty="0" err="1"/>
              <a:t>обичаите</a:t>
            </a:r>
            <a:r>
              <a:rPr lang="ru-RU" dirty="0"/>
              <a:t>, </a:t>
            </a:r>
            <a:r>
              <a:rPr lang="ru-RU" dirty="0" err="1"/>
              <a:t>като</a:t>
            </a:r>
            <a:r>
              <a:rPr lang="ru-RU" dirty="0"/>
              <a:t> средство за </a:t>
            </a:r>
            <a:r>
              <a:rPr lang="ru-RU" dirty="0" err="1"/>
              <a:t>възпитание</a:t>
            </a:r>
            <a:r>
              <a:rPr lang="ru-RU" dirty="0"/>
              <a:t> и обучение не </a:t>
            </a:r>
            <a:r>
              <a:rPr lang="ru-RU" dirty="0" err="1"/>
              <a:t>създава</a:t>
            </a:r>
            <a:r>
              <a:rPr lang="ru-RU" dirty="0"/>
              <a:t> проблем с </a:t>
            </a:r>
            <a:r>
              <a:rPr lang="ru-RU" dirty="0" err="1"/>
              <a:t>родителите</a:t>
            </a:r>
            <a:r>
              <a:rPr lang="ru-RU" dirty="0"/>
              <a:t>. </a:t>
            </a:r>
            <a:r>
              <a:rPr lang="ru-RU" dirty="0" err="1"/>
              <a:t>Тъкмо</a:t>
            </a:r>
            <a:r>
              <a:rPr lang="ru-RU" dirty="0"/>
              <a:t> </a:t>
            </a:r>
            <a:r>
              <a:rPr lang="ru-RU" dirty="0" err="1"/>
              <a:t>обратното</a:t>
            </a:r>
            <a:r>
              <a:rPr lang="ru-RU" dirty="0"/>
              <a:t>, много </a:t>
            </a:r>
            <a:r>
              <a:rPr lang="ru-RU" dirty="0" err="1"/>
              <a:t>често</a:t>
            </a:r>
            <a:r>
              <a:rPr lang="ru-RU" dirty="0"/>
              <a:t> именно </a:t>
            </a:r>
            <a:r>
              <a:rPr lang="ru-RU" dirty="0" err="1"/>
              <a:t>родителите</a:t>
            </a:r>
            <a:r>
              <a:rPr lang="ru-RU" dirty="0"/>
              <a:t> </a:t>
            </a:r>
            <a:r>
              <a:rPr lang="ru-RU" dirty="0" err="1"/>
              <a:t>са</a:t>
            </a:r>
            <a:r>
              <a:rPr lang="ru-RU" dirty="0"/>
              <a:t> </a:t>
            </a:r>
            <a:r>
              <a:rPr lang="ru-RU" dirty="0" err="1"/>
              <a:t>тези</a:t>
            </a:r>
            <a:r>
              <a:rPr lang="ru-RU" dirty="0"/>
              <a:t> </a:t>
            </a:r>
            <a:r>
              <a:rPr lang="ru-RU" dirty="0" err="1"/>
              <a:t>които</a:t>
            </a:r>
            <a:r>
              <a:rPr lang="ru-RU" dirty="0"/>
              <a:t> предоставят </a:t>
            </a:r>
            <a:r>
              <a:rPr lang="ru-RU" dirty="0" err="1"/>
              <a:t>костюми</a:t>
            </a:r>
            <a:r>
              <a:rPr lang="ru-RU" dirty="0"/>
              <a:t>, пособия и информация за </a:t>
            </a:r>
            <a:r>
              <a:rPr lang="ru-RU" dirty="0" err="1"/>
              <a:t>различните</a:t>
            </a:r>
            <a:r>
              <a:rPr lang="ru-RU" dirty="0"/>
              <a:t> </a:t>
            </a:r>
            <a:r>
              <a:rPr lang="ru-RU" dirty="0" err="1"/>
              <a:t>обреди</a:t>
            </a:r>
            <a:r>
              <a:rPr lang="ru-RU" dirty="0"/>
              <a:t> и </a:t>
            </a:r>
            <a:r>
              <a:rPr lang="ru-RU" dirty="0" err="1"/>
              <a:t>ритуали</a:t>
            </a:r>
            <a:r>
              <a:rPr lang="ru-RU" dirty="0"/>
              <a:t>. </a:t>
            </a:r>
            <a:r>
              <a:rPr lang="ru-RU" dirty="0" err="1"/>
              <a:t>Самите</a:t>
            </a:r>
            <a:r>
              <a:rPr lang="ru-RU" dirty="0"/>
              <a:t> те </a:t>
            </a:r>
            <a:r>
              <a:rPr lang="ru-RU" dirty="0" err="1"/>
              <a:t>са</a:t>
            </a:r>
            <a:r>
              <a:rPr lang="ru-RU" dirty="0"/>
              <a:t> и част </a:t>
            </a:r>
            <a:r>
              <a:rPr lang="ru-RU" dirty="0" smtClean="0"/>
              <a:t>от</a:t>
            </a:r>
            <a:r>
              <a:rPr lang="en-US" dirty="0"/>
              <a:t> </a:t>
            </a:r>
            <a:r>
              <a:rPr lang="ru-RU" dirty="0" err="1" smtClean="0"/>
              <a:t>организацията</a:t>
            </a:r>
            <a:r>
              <a:rPr lang="ru-RU" dirty="0" smtClean="0"/>
              <a:t> </a:t>
            </a:r>
            <a:r>
              <a:rPr lang="ru-RU" dirty="0"/>
              <a:t>и </a:t>
            </a:r>
            <a:r>
              <a:rPr lang="ru-RU" dirty="0" err="1"/>
              <a:t>участници</a:t>
            </a:r>
            <a:r>
              <a:rPr lang="ru-RU" dirty="0"/>
              <a:t> по </a:t>
            </a:r>
            <a:r>
              <a:rPr lang="ru-RU" dirty="0" err="1"/>
              <a:t>време</a:t>
            </a:r>
            <a:r>
              <a:rPr lang="ru-RU" dirty="0"/>
              <a:t> на </a:t>
            </a:r>
            <a:r>
              <a:rPr lang="ru-RU" dirty="0" err="1"/>
              <a:t>реализиране</a:t>
            </a:r>
            <a:r>
              <a:rPr lang="ru-RU" dirty="0"/>
              <a:t> на </a:t>
            </a:r>
            <a:r>
              <a:rPr lang="ru-RU" dirty="0" err="1"/>
              <a:t>практиката</a:t>
            </a:r>
            <a:r>
              <a:rPr lang="ru-RU" dirty="0"/>
              <a:t>. </a:t>
            </a:r>
            <a:r>
              <a:rPr lang="ru-RU" dirty="0" err="1"/>
              <a:t>Идеята</a:t>
            </a:r>
            <a:r>
              <a:rPr lang="ru-RU" dirty="0"/>
              <a:t> на </a:t>
            </a:r>
            <a:r>
              <a:rPr lang="ru-RU" dirty="0" err="1"/>
              <a:t>педагогическия</a:t>
            </a:r>
            <a:r>
              <a:rPr lang="ru-RU" dirty="0"/>
              <a:t> </a:t>
            </a:r>
            <a:r>
              <a:rPr lang="ru-RU" dirty="0" err="1"/>
              <a:t>екип</a:t>
            </a:r>
            <a:r>
              <a:rPr lang="ru-RU" dirty="0"/>
              <a:t> е не само на </a:t>
            </a:r>
            <a:r>
              <a:rPr lang="ru-RU" dirty="0" err="1"/>
              <a:t>децата</a:t>
            </a:r>
            <a:r>
              <a:rPr lang="ru-RU" dirty="0"/>
              <a:t> да </a:t>
            </a:r>
            <a:r>
              <a:rPr lang="ru-RU" dirty="0" err="1"/>
              <a:t>бъдат</a:t>
            </a:r>
            <a:r>
              <a:rPr lang="ru-RU" dirty="0"/>
              <a:t> </a:t>
            </a:r>
            <a:r>
              <a:rPr lang="ru-RU" dirty="0" err="1"/>
              <a:t>представени</a:t>
            </a:r>
            <a:r>
              <a:rPr lang="ru-RU" dirty="0"/>
              <a:t> </a:t>
            </a:r>
            <a:r>
              <a:rPr lang="ru-RU" dirty="0" err="1"/>
              <a:t>различни</a:t>
            </a:r>
            <a:r>
              <a:rPr lang="ru-RU" dirty="0"/>
              <a:t> традиции и </a:t>
            </a:r>
            <a:r>
              <a:rPr lang="ru-RU" dirty="0" err="1"/>
              <a:t>обичаи</a:t>
            </a:r>
            <a:r>
              <a:rPr lang="ru-RU" dirty="0"/>
              <a:t>, но и </a:t>
            </a:r>
            <a:r>
              <a:rPr lang="ru-RU" dirty="0" err="1"/>
              <a:t>важни</a:t>
            </a:r>
            <a:r>
              <a:rPr lang="ru-RU" dirty="0"/>
              <a:t> взаимоотношения между </a:t>
            </a:r>
            <a:r>
              <a:rPr lang="ru-RU" dirty="0" err="1"/>
              <a:t>хората</a:t>
            </a:r>
            <a:r>
              <a:rPr lang="ru-RU" dirty="0"/>
              <a:t>, </a:t>
            </a:r>
            <a:r>
              <a:rPr lang="ru-RU" dirty="0" err="1"/>
              <a:t>спазване</a:t>
            </a:r>
            <a:r>
              <a:rPr lang="ru-RU" dirty="0"/>
              <a:t> на </a:t>
            </a:r>
            <a:r>
              <a:rPr lang="ru-RU" dirty="0" err="1"/>
              <a:t>определени</a:t>
            </a:r>
            <a:r>
              <a:rPr lang="ru-RU" dirty="0"/>
              <a:t> </a:t>
            </a:r>
            <a:r>
              <a:rPr lang="ru-RU" dirty="0" err="1"/>
              <a:t>норми</a:t>
            </a:r>
            <a:r>
              <a:rPr lang="ru-RU" dirty="0"/>
              <a:t> на поведение, </a:t>
            </a:r>
            <a:r>
              <a:rPr lang="ru-RU" dirty="0" err="1"/>
              <a:t>разбиране</a:t>
            </a:r>
            <a:r>
              <a:rPr lang="ru-RU" dirty="0"/>
              <a:t> на </a:t>
            </a:r>
            <a:r>
              <a:rPr lang="ru-RU" dirty="0" err="1"/>
              <a:t>взаимовръзката</a:t>
            </a:r>
            <a:r>
              <a:rPr lang="ru-RU" dirty="0"/>
              <a:t> на </a:t>
            </a:r>
            <a:r>
              <a:rPr lang="ru-RU" dirty="0" err="1"/>
              <a:t>човека</a:t>
            </a:r>
            <a:r>
              <a:rPr lang="ru-RU" dirty="0"/>
              <a:t> с </a:t>
            </a:r>
            <a:r>
              <a:rPr lang="ru-RU" dirty="0" err="1"/>
              <a:t>природата</a:t>
            </a:r>
            <a:r>
              <a:rPr lang="ru-RU" dirty="0"/>
              <a:t>.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597266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67544" y="-99392"/>
            <a:ext cx="8229600" cy="1143000"/>
          </a:xfrm>
        </p:spPr>
        <p:txBody>
          <a:bodyPr>
            <a:normAutofit/>
          </a:bodyPr>
          <a:lstStyle/>
          <a:p>
            <a:r>
              <a:rPr lang="ru-RU" sz="2800" b="1" dirty="0"/>
              <a:t>РИТУАЛИ ДГ „</a:t>
            </a:r>
            <a:r>
              <a:rPr lang="ru-RU" sz="2800" b="1" dirty="0" err="1"/>
              <a:t>Пламъче</a:t>
            </a:r>
            <a:r>
              <a:rPr lang="ru-RU" sz="2800" b="1" dirty="0"/>
              <a:t>“-гр. </a:t>
            </a:r>
            <a:r>
              <a:rPr lang="ru-RU" sz="2800" b="1" dirty="0" smtClean="0"/>
              <a:t>София</a:t>
            </a:r>
            <a:endParaRPr lang="bg-BG" sz="2800" b="1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467544" y="980728"/>
            <a:ext cx="8219256" cy="5544616"/>
          </a:xfrm>
        </p:spPr>
        <p:txBody>
          <a:bodyPr>
            <a:normAutofit fontScale="85000" lnSpcReduction="20000"/>
          </a:bodyPr>
          <a:lstStyle/>
          <a:p>
            <a:pPr marL="0" indent="0" algn="just">
              <a:buNone/>
            </a:pPr>
            <a:r>
              <a:rPr lang="ru-RU" dirty="0"/>
              <a:t>1</a:t>
            </a:r>
            <a:r>
              <a:rPr lang="ru-RU" dirty="0" smtClean="0"/>
              <a:t>.</a:t>
            </a:r>
            <a:r>
              <a:rPr lang="en-US" dirty="0" smtClean="0"/>
              <a:t> </a:t>
            </a:r>
            <a:r>
              <a:rPr lang="ru-RU" dirty="0" smtClean="0"/>
              <a:t>Ежегодно </a:t>
            </a:r>
            <a:r>
              <a:rPr lang="ru-RU" dirty="0" err="1"/>
              <a:t>тържествено</a:t>
            </a:r>
            <a:r>
              <a:rPr lang="ru-RU" dirty="0"/>
              <a:t> </a:t>
            </a:r>
            <a:r>
              <a:rPr lang="ru-RU" dirty="0" err="1"/>
              <a:t>откриване</a:t>
            </a:r>
            <a:r>
              <a:rPr lang="ru-RU" dirty="0"/>
              <a:t> на </a:t>
            </a:r>
            <a:r>
              <a:rPr lang="ru-RU" dirty="0" err="1"/>
              <a:t>учебната</a:t>
            </a:r>
            <a:r>
              <a:rPr lang="ru-RU" dirty="0"/>
              <a:t> година.</a:t>
            </a:r>
          </a:p>
          <a:p>
            <a:pPr marL="0" indent="0" algn="just">
              <a:buNone/>
            </a:pPr>
            <a:r>
              <a:rPr lang="ru-RU" dirty="0"/>
              <a:t>2</a:t>
            </a:r>
            <a:r>
              <a:rPr lang="ru-RU" dirty="0" smtClean="0"/>
              <a:t>.</a:t>
            </a:r>
            <a:r>
              <a:rPr lang="en-US" dirty="0" smtClean="0"/>
              <a:t> </a:t>
            </a:r>
            <a:r>
              <a:rPr lang="ru-RU" dirty="0" err="1" smtClean="0"/>
              <a:t>Връчване</a:t>
            </a:r>
            <a:r>
              <a:rPr lang="ru-RU" dirty="0" smtClean="0"/>
              <a:t> </a:t>
            </a:r>
            <a:r>
              <a:rPr lang="ru-RU" dirty="0"/>
              <a:t>на удостоверение за </a:t>
            </a:r>
            <a:r>
              <a:rPr lang="ru-RU" dirty="0" err="1"/>
              <a:t>завършване</a:t>
            </a:r>
            <a:r>
              <a:rPr lang="ru-RU" dirty="0"/>
              <a:t> на </a:t>
            </a:r>
            <a:r>
              <a:rPr lang="ru-RU" dirty="0" err="1"/>
              <a:t>задължителна</a:t>
            </a:r>
            <a:r>
              <a:rPr lang="ru-RU" dirty="0"/>
              <a:t> </a:t>
            </a:r>
            <a:r>
              <a:rPr lang="ru-RU" dirty="0" err="1"/>
              <a:t>подготвителна</a:t>
            </a:r>
            <a:r>
              <a:rPr lang="ru-RU" dirty="0"/>
              <a:t> </a:t>
            </a:r>
            <a:r>
              <a:rPr lang="ru-RU" dirty="0" err="1"/>
              <a:t>група</a:t>
            </a:r>
            <a:r>
              <a:rPr lang="ru-RU" dirty="0"/>
              <a:t>.</a:t>
            </a:r>
          </a:p>
          <a:p>
            <a:pPr marL="0" indent="0" algn="just">
              <a:buNone/>
            </a:pPr>
            <a:r>
              <a:rPr lang="ru-RU" dirty="0" smtClean="0"/>
              <a:t>3.</a:t>
            </a:r>
            <a:r>
              <a:rPr lang="en-US" dirty="0" smtClean="0"/>
              <a:t> </a:t>
            </a:r>
            <a:r>
              <a:rPr lang="ru-RU" dirty="0" err="1" smtClean="0"/>
              <a:t>Грамоти</a:t>
            </a:r>
            <a:r>
              <a:rPr lang="ru-RU" dirty="0" smtClean="0"/>
              <a:t> </a:t>
            </a:r>
            <a:r>
              <a:rPr lang="ru-RU" dirty="0"/>
              <a:t>за родители, </a:t>
            </a:r>
            <a:r>
              <a:rPr lang="ru-RU" dirty="0" err="1"/>
              <a:t>допринесли</a:t>
            </a:r>
            <a:r>
              <a:rPr lang="ru-RU" dirty="0"/>
              <a:t> за </a:t>
            </a:r>
            <a:r>
              <a:rPr lang="ru-RU" dirty="0" err="1"/>
              <a:t>развитието</a:t>
            </a:r>
            <a:r>
              <a:rPr lang="ru-RU" dirty="0"/>
              <a:t> на </a:t>
            </a:r>
            <a:r>
              <a:rPr lang="ru-RU" dirty="0" err="1"/>
              <a:t>общността</a:t>
            </a:r>
            <a:r>
              <a:rPr lang="ru-RU" dirty="0"/>
              <a:t> </a:t>
            </a:r>
            <a:r>
              <a:rPr lang="ru-RU" dirty="0" err="1"/>
              <a:t>през</a:t>
            </a:r>
            <a:r>
              <a:rPr lang="ru-RU" dirty="0"/>
              <a:t> </a:t>
            </a:r>
            <a:r>
              <a:rPr lang="ru-RU" dirty="0" err="1"/>
              <a:t>целия</a:t>
            </a:r>
            <a:r>
              <a:rPr lang="ru-RU" dirty="0"/>
              <a:t> срок на обучение -от </a:t>
            </a:r>
            <a:r>
              <a:rPr lang="ru-RU" dirty="0" err="1"/>
              <a:t>първа</a:t>
            </a:r>
            <a:r>
              <a:rPr lang="ru-RU" dirty="0"/>
              <a:t> до </a:t>
            </a:r>
            <a:r>
              <a:rPr lang="ru-RU" dirty="0" err="1"/>
              <a:t>подготвителна</a:t>
            </a:r>
            <a:r>
              <a:rPr lang="ru-RU" dirty="0"/>
              <a:t> </a:t>
            </a:r>
            <a:r>
              <a:rPr lang="ru-RU" dirty="0" err="1"/>
              <a:t>група</a:t>
            </a:r>
            <a:r>
              <a:rPr lang="ru-RU" dirty="0"/>
              <a:t>.</a:t>
            </a:r>
          </a:p>
          <a:p>
            <a:pPr marL="0" indent="0" algn="just">
              <a:buNone/>
            </a:pPr>
            <a:r>
              <a:rPr lang="ru-RU" dirty="0"/>
              <a:t>4</a:t>
            </a:r>
            <a:r>
              <a:rPr lang="ru-RU" dirty="0" smtClean="0"/>
              <a:t>.</a:t>
            </a:r>
            <a:r>
              <a:rPr lang="en-US" dirty="0" smtClean="0"/>
              <a:t> </a:t>
            </a:r>
            <a:r>
              <a:rPr lang="ru-RU" dirty="0" err="1" smtClean="0"/>
              <a:t>Кът</a:t>
            </a:r>
            <a:r>
              <a:rPr lang="ru-RU" dirty="0" smtClean="0"/>
              <a:t> </a:t>
            </a:r>
            <a:r>
              <a:rPr lang="ru-RU" dirty="0"/>
              <a:t>на </a:t>
            </a:r>
            <a:r>
              <a:rPr lang="ru-RU" dirty="0" err="1"/>
              <a:t>знамената</a:t>
            </a:r>
            <a:r>
              <a:rPr lang="ru-RU" dirty="0"/>
              <a:t> -</a:t>
            </a:r>
            <a:r>
              <a:rPr lang="ru-RU" dirty="0" err="1"/>
              <a:t>национално</a:t>
            </a:r>
            <a:r>
              <a:rPr lang="ru-RU" dirty="0"/>
              <a:t>, на </a:t>
            </a:r>
            <a:r>
              <a:rPr lang="ru-RU" dirty="0" err="1"/>
              <a:t>европейския</a:t>
            </a:r>
            <a:r>
              <a:rPr lang="ru-RU" dirty="0"/>
              <a:t> </a:t>
            </a:r>
            <a:r>
              <a:rPr lang="ru-RU" dirty="0" err="1"/>
              <a:t>съюз</a:t>
            </a:r>
            <a:r>
              <a:rPr lang="ru-RU" dirty="0"/>
              <a:t>, на </a:t>
            </a:r>
            <a:r>
              <a:rPr lang="ru-RU" dirty="0" err="1"/>
              <a:t>детската</a:t>
            </a:r>
            <a:r>
              <a:rPr lang="ru-RU" dirty="0"/>
              <a:t> градина.</a:t>
            </a:r>
          </a:p>
          <a:p>
            <a:pPr marL="0" indent="0" algn="just">
              <a:buNone/>
            </a:pPr>
            <a:r>
              <a:rPr lang="ru-RU" dirty="0"/>
              <a:t>5</a:t>
            </a:r>
            <a:r>
              <a:rPr lang="ru-RU" dirty="0" smtClean="0"/>
              <a:t>.</a:t>
            </a:r>
            <a:r>
              <a:rPr lang="en-US" dirty="0" smtClean="0"/>
              <a:t> </a:t>
            </a:r>
            <a:r>
              <a:rPr lang="ru-RU" dirty="0" err="1" smtClean="0"/>
              <a:t>Тържествено</a:t>
            </a:r>
            <a:r>
              <a:rPr lang="ru-RU" dirty="0" smtClean="0"/>
              <a:t> </a:t>
            </a:r>
            <a:r>
              <a:rPr lang="ru-RU" dirty="0" err="1"/>
              <a:t>отбелязване</a:t>
            </a:r>
            <a:r>
              <a:rPr lang="ru-RU" dirty="0"/>
              <a:t> на </a:t>
            </a:r>
            <a:r>
              <a:rPr lang="ru-RU" dirty="0" err="1"/>
              <a:t>национални</a:t>
            </a:r>
            <a:r>
              <a:rPr lang="ru-RU" dirty="0"/>
              <a:t> </a:t>
            </a:r>
            <a:r>
              <a:rPr lang="ru-RU" dirty="0" err="1"/>
              <a:t>празници</a:t>
            </a:r>
            <a:r>
              <a:rPr lang="ru-RU" dirty="0"/>
              <a:t>, на </a:t>
            </a:r>
            <a:r>
              <a:rPr lang="ru-RU" dirty="0" err="1"/>
              <a:t>дните</a:t>
            </a:r>
            <a:r>
              <a:rPr lang="ru-RU" dirty="0"/>
              <a:t> на </a:t>
            </a:r>
            <a:r>
              <a:rPr lang="ru-RU" dirty="0" err="1"/>
              <a:t>национални</a:t>
            </a:r>
            <a:r>
              <a:rPr lang="ru-RU" dirty="0"/>
              <a:t> герои и </a:t>
            </a:r>
            <a:r>
              <a:rPr lang="ru-RU" dirty="0" err="1"/>
              <a:t>будители</a:t>
            </a:r>
            <a:r>
              <a:rPr lang="ru-RU" dirty="0"/>
              <a:t>, </a:t>
            </a:r>
            <a:r>
              <a:rPr lang="ru-RU" dirty="0" err="1"/>
              <a:t>деня</a:t>
            </a:r>
            <a:r>
              <a:rPr lang="ru-RU" dirty="0"/>
              <a:t> на </a:t>
            </a:r>
            <a:r>
              <a:rPr lang="ru-RU" dirty="0" err="1"/>
              <a:t>детето</a:t>
            </a:r>
            <a:r>
              <a:rPr lang="ru-RU" dirty="0"/>
              <a:t>. </a:t>
            </a:r>
          </a:p>
          <a:p>
            <a:pPr marL="0" indent="0" algn="just">
              <a:buNone/>
            </a:pPr>
            <a:r>
              <a:rPr lang="ru-RU" dirty="0"/>
              <a:t>6</a:t>
            </a:r>
            <a:r>
              <a:rPr lang="ru-RU" dirty="0" smtClean="0"/>
              <a:t>.</a:t>
            </a:r>
            <a:r>
              <a:rPr lang="en-US" dirty="0" smtClean="0"/>
              <a:t> </a:t>
            </a:r>
            <a:r>
              <a:rPr lang="ru-RU" dirty="0" smtClean="0"/>
              <a:t>„</a:t>
            </a:r>
            <a:r>
              <a:rPr lang="ru-RU" dirty="0"/>
              <a:t>Работилница с родители“ -</a:t>
            </a:r>
            <a:r>
              <a:rPr lang="ru-RU" dirty="0" err="1"/>
              <a:t>преди</a:t>
            </a:r>
            <a:r>
              <a:rPr lang="ru-RU" dirty="0"/>
              <a:t> </a:t>
            </a:r>
            <a:r>
              <a:rPr lang="ru-RU" dirty="0" err="1"/>
              <a:t>Ден</a:t>
            </a:r>
            <a:r>
              <a:rPr lang="ru-RU" dirty="0"/>
              <a:t> на </a:t>
            </a:r>
            <a:r>
              <a:rPr lang="ru-RU" dirty="0" err="1"/>
              <a:t>християнското</a:t>
            </a:r>
            <a:r>
              <a:rPr lang="ru-RU" dirty="0"/>
              <a:t> семейство; </a:t>
            </a:r>
            <a:r>
              <a:rPr lang="ru-RU" dirty="0" err="1"/>
              <a:t>преди</a:t>
            </a:r>
            <a:r>
              <a:rPr lang="ru-RU" dirty="0"/>
              <a:t> </a:t>
            </a:r>
            <a:r>
              <a:rPr lang="ru-RU" dirty="0" err="1"/>
              <a:t>Коледа</a:t>
            </a:r>
            <a:r>
              <a:rPr lang="ru-RU" dirty="0"/>
              <a:t>; </a:t>
            </a:r>
            <a:r>
              <a:rPr lang="ru-RU" dirty="0" err="1"/>
              <a:t>преди</a:t>
            </a:r>
            <a:r>
              <a:rPr lang="ru-RU" dirty="0"/>
              <a:t> </a:t>
            </a:r>
            <a:r>
              <a:rPr lang="ru-RU" dirty="0" err="1"/>
              <a:t>пролетните</a:t>
            </a:r>
            <a:r>
              <a:rPr lang="ru-RU" dirty="0"/>
              <a:t> </a:t>
            </a:r>
            <a:r>
              <a:rPr lang="ru-RU" dirty="0" err="1"/>
              <a:t>празници</a:t>
            </a:r>
            <a:r>
              <a:rPr lang="ru-RU" dirty="0"/>
              <a:t>; </a:t>
            </a:r>
            <a:r>
              <a:rPr lang="ru-RU" dirty="0" err="1"/>
              <a:t>преди</a:t>
            </a:r>
            <a:r>
              <a:rPr lang="ru-RU" dirty="0"/>
              <a:t> </a:t>
            </a:r>
            <a:r>
              <a:rPr lang="ru-RU" dirty="0" err="1"/>
              <a:t>Великден</a:t>
            </a:r>
            <a:r>
              <a:rPr lang="ru-RU" dirty="0"/>
              <a:t>.</a:t>
            </a:r>
          </a:p>
          <a:p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868285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19256" cy="490066"/>
          </a:xfrm>
        </p:spPr>
        <p:txBody>
          <a:bodyPr>
            <a:normAutofit fontScale="90000"/>
          </a:bodyPr>
          <a:lstStyle/>
          <a:p>
            <a:r>
              <a:rPr lang="bg-BG" sz="3200" b="1" dirty="0"/>
              <a:t>Правата на човека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457200" y="836712"/>
            <a:ext cx="8219256" cy="6021288"/>
          </a:xfrm>
        </p:spPr>
        <p:txBody>
          <a:bodyPr>
            <a:normAutofit fontScale="77500" lnSpcReduction="20000"/>
          </a:bodyPr>
          <a:lstStyle/>
          <a:p>
            <a:pPr marL="0" indent="0" algn="just">
              <a:buNone/>
            </a:pPr>
            <a:r>
              <a:rPr lang="en-US" dirty="0"/>
              <a:t> </a:t>
            </a:r>
            <a:r>
              <a:rPr lang="en-US" dirty="0" smtClean="0"/>
              <a:t>      </a:t>
            </a:r>
            <a:r>
              <a:rPr lang="ru-RU" dirty="0" err="1" smtClean="0"/>
              <a:t>Животът</a:t>
            </a:r>
            <a:r>
              <a:rPr lang="ru-RU" dirty="0" smtClean="0"/>
              <a:t> </a:t>
            </a:r>
            <a:r>
              <a:rPr lang="ru-RU" dirty="0" err="1"/>
              <a:t>често</a:t>
            </a:r>
            <a:r>
              <a:rPr lang="ru-RU" dirty="0"/>
              <a:t> ни </a:t>
            </a:r>
            <a:r>
              <a:rPr lang="ru-RU" dirty="0" err="1"/>
              <a:t>поставя</a:t>
            </a:r>
            <a:r>
              <a:rPr lang="ru-RU" dirty="0"/>
              <a:t> в ситуации, </a:t>
            </a:r>
            <a:r>
              <a:rPr lang="ru-RU" dirty="0" err="1"/>
              <a:t>когато</a:t>
            </a:r>
            <a:r>
              <a:rPr lang="ru-RU" dirty="0"/>
              <a:t> е необходимо да направим </a:t>
            </a:r>
            <a:r>
              <a:rPr lang="ru-RU" dirty="0" err="1"/>
              <a:t>избор</a:t>
            </a:r>
            <a:r>
              <a:rPr lang="ru-RU" dirty="0"/>
              <a:t>. </a:t>
            </a:r>
            <a:r>
              <a:rPr lang="ru-RU" dirty="0" err="1"/>
              <a:t>Качеството</a:t>
            </a:r>
            <a:r>
              <a:rPr lang="ru-RU" dirty="0"/>
              <a:t> - да </a:t>
            </a:r>
            <a:r>
              <a:rPr lang="ru-RU" dirty="0" err="1"/>
              <a:t>можеш</a:t>
            </a:r>
            <a:r>
              <a:rPr lang="ru-RU" dirty="0"/>
              <a:t> да </a:t>
            </a:r>
            <a:r>
              <a:rPr lang="ru-RU" dirty="0" err="1"/>
              <a:t>решиш</a:t>
            </a:r>
            <a:r>
              <a:rPr lang="ru-RU" dirty="0"/>
              <a:t> как да </a:t>
            </a:r>
            <a:r>
              <a:rPr lang="ru-RU" dirty="0" err="1"/>
              <a:t>постъпиш</a:t>
            </a:r>
            <a:r>
              <a:rPr lang="ru-RU" dirty="0"/>
              <a:t>, да </a:t>
            </a:r>
            <a:r>
              <a:rPr lang="ru-RU" dirty="0" err="1"/>
              <a:t>носиш</a:t>
            </a:r>
            <a:r>
              <a:rPr lang="ru-RU" dirty="0"/>
              <a:t> </a:t>
            </a:r>
            <a:r>
              <a:rPr lang="ru-RU" dirty="0" err="1"/>
              <a:t>отговорността</a:t>
            </a:r>
            <a:r>
              <a:rPr lang="ru-RU" dirty="0"/>
              <a:t> за </a:t>
            </a:r>
            <a:r>
              <a:rPr lang="ru-RU" dirty="0" err="1"/>
              <a:t>това</a:t>
            </a:r>
            <a:r>
              <a:rPr lang="ru-RU" dirty="0"/>
              <a:t> действие и </a:t>
            </a:r>
            <a:r>
              <a:rPr lang="ru-RU" dirty="0" err="1"/>
              <a:t>евентуалните</a:t>
            </a:r>
            <a:r>
              <a:rPr lang="ru-RU" dirty="0"/>
              <a:t> </a:t>
            </a:r>
            <a:r>
              <a:rPr lang="ru-RU" dirty="0" err="1"/>
              <a:t>му</a:t>
            </a:r>
            <a:r>
              <a:rPr lang="ru-RU" dirty="0"/>
              <a:t> </a:t>
            </a:r>
            <a:r>
              <a:rPr lang="ru-RU" dirty="0" err="1"/>
              <a:t>последици</a:t>
            </a:r>
            <a:r>
              <a:rPr lang="ru-RU" dirty="0"/>
              <a:t>. За да се </a:t>
            </a:r>
            <a:r>
              <a:rPr lang="ru-RU" dirty="0" err="1"/>
              <a:t>възпита</a:t>
            </a:r>
            <a:r>
              <a:rPr lang="ru-RU" dirty="0"/>
              <a:t> в </a:t>
            </a:r>
            <a:r>
              <a:rPr lang="ru-RU" dirty="0" err="1"/>
              <a:t>такъв</a:t>
            </a:r>
            <a:r>
              <a:rPr lang="ru-RU" dirty="0"/>
              <a:t> дух </a:t>
            </a:r>
            <a:r>
              <a:rPr lang="ru-RU" dirty="0" err="1"/>
              <a:t>детето</a:t>
            </a:r>
            <a:r>
              <a:rPr lang="ru-RU" dirty="0"/>
              <a:t>, е необходимо </a:t>
            </a:r>
            <a:r>
              <a:rPr lang="ru-RU" dirty="0" err="1"/>
              <a:t>понякога</a:t>
            </a:r>
            <a:r>
              <a:rPr lang="ru-RU" dirty="0"/>
              <a:t> да </a:t>
            </a:r>
            <a:r>
              <a:rPr lang="ru-RU" dirty="0" err="1"/>
              <a:t>го</a:t>
            </a:r>
            <a:r>
              <a:rPr lang="ru-RU" dirty="0"/>
              <a:t> </a:t>
            </a:r>
            <a:r>
              <a:rPr lang="ru-RU" dirty="0" err="1"/>
              <a:t>оставяме</a:t>
            </a:r>
            <a:r>
              <a:rPr lang="ru-RU" dirty="0"/>
              <a:t> да </a:t>
            </a:r>
            <a:r>
              <a:rPr lang="ru-RU" dirty="0" err="1"/>
              <a:t>решава</a:t>
            </a:r>
            <a:r>
              <a:rPr lang="ru-RU" dirty="0"/>
              <a:t> само. Да се научи, че </a:t>
            </a:r>
            <a:r>
              <a:rPr lang="ru-RU" dirty="0" err="1"/>
              <a:t>може</a:t>
            </a:r>
            <a:r>
              <a:rPr lang="ru-RU" dirty="0"/>
              <a:t> и </a:t>
            </a:r>
            <a:r>
              <a:rPr lang="ru-RU" dirty="0" err="1"/>
              <a:t>трябва</a:t>
            </a:r>
            <a:r>
              <a:rPr lang="ru-RU" dirty="0"/>
              <a:t> да </a:t>
            </a:r>
            <a:r>
              <a:rPr lang="ru-RU" dirty="0" err="1"/>
              <a:t>взема</a:t>
            </a:r>
            <a:r>
              <a:rPr lang="ru-RU" dirty="0"/>
              <a:t> решения. </a:t>
            </a:r>
          </a:p>
          <a:p>
            <a:pPr marL="0" indent="0" algn="just">
              <a:buNone/>
            </a:pPr>
            <a:r>
              <a:rPr lang="en-US" dirty="0" smtClean="0"/>
              <a:t>       </a:t>
            </a:r>
            <a:r>
              <a:rPr lang="ru-RU" dirty="0" smtClean="0"/>
              <a:t>Как </a:t>
            </a:r>
            <a:r>
              <a:rPr lang="ru-RU" dirty="0"/>
              <a:t>практически да стане </a:t>
            </a:r>
            <a:r>
              <a:rPr lang="ru-RU" dirty="0" err="1"/>
              <a:t>това</a:t>
            </a:r>
            <a:r>
              <a:rPr lang="ru-RU" dirty="0"/>
              <a:t>?</a:t>
            </a:r>
          </a:p>
          <a:p>
            <a:pPr marL="0" indent="0" algn="just">
              <a:buNone/>
            </a:pPr>
            <a:r>
              <a:rPr lang="en-US" dirty="0" smtClean="0"/>
              <a:t>       </a:t>
            </a:r>
            <a:r>
              <a:rPr lang="ru-RU" dirty="0" err="1" smtClean="0"/>
              <a:t>Естествено</a:t>
            </a:r>
            <a:r>
              <a:rPr lang="ru-RU" dirty="0" smtClean="0"/>
              <a:t> </a:t>
            </a:r>
            <a:r>
              <a:rPr lang="ru-RU" dirty="0" err="1"/>
              <a:t>има</a:t>
            </a:r>
            <a:r>
              <a:rPr lang="ru-RU" dirty="0"/>
              <a:t> </a:t>
            </a:r>
            <a:r>
              <a:rPr lang="ru-RU" dirty="0" err="1"/>
              <a:t>неща</a:t>
            </a:r>
            <a:r>
              <a:rPr lang="ru-RU" dirty="0"/>
              <a:t>, за </a:t>
            </a:r>
            <a:r>
              <a:rPr lang="ru-RU" dirty="0" err="1"/>
              <a:t>които</a:t>
            </a:r>
            <a:r>
              <a:rPr lang="ru-RU" dirty="0"/>
              <a:t> не </a:t>
            </a:r>
            <a:r>
              <a:rPr lang="ru-RU" dirty="0" err="1"/>
              <a:t>може</a:t>
            </a:r>
            <a:r>
              <a:rPr lang="ru-RU" dirty="0"/>
              <a:t> да </a:t>
            </a:r>
            <a:r>
              <a:rPr lang="ru-RU" dirty="0" err="1"/>
              <a:t>разчитаме</a:t>
            </a:r>
            <a:r>
              <a:rPr lang="ru-RU" dirty="0"/>
              <a:t> на </a:t>
            </a:r>
            <a:r>
              <a:rPr lang="ru-RU" dirty="0" err="1"/>
              <a:t>неговия</a:t>
            </a:r>
            <a:r>
              <a:rPr lang="ru-RU" dirty="0"/>
              <a:t> </a:t>
            </a:r>
            <a:r>
              <a:rPr lang="ru-RU" dirty="0" err="1"/>
              <a:t>избор</a:t>
            </a:r>
            <a:r>
              <a:rPr lang="ru-RU" dirty="0"/>
              <a:t>. Като например: </a:t>
            </a:r>
            <a:r>
              <a:rPr lang="ru-RU" dirty="0" err="1"/>
              <a:t>Искаш</a:t>
            </a:r>
            <a:r>
              <a:rPr lang="ru-RU" dirty="0"/>
              <a:t> ли да си </a:t>
            </a:r>
            <a:r>
              <a:rPr lang="ru-RU" dirty="0" err="1"/>
              <a:t>изпиеш</a:t>
            </a:r>
            <a:r>
              <a:rPr lang="ru-RU" dirty="0"/>
              <a:t> </a:t>
            </a:r>
            <a:r>
              <a:rPr lang="ru-RU" dirty="0" err="1"/>
              <a:t>лекарството</a:t>
            </a:r>
            <a:r>
              <a:rPr lang="ru-RU" dirty="0"/>
              <a:t>? </a:t>
            </a:r>
            <a:r>
              <a:rPr lang="ru-RU" dirty="0" err="1"/>
              <a:t>Ще</a:t>
            </a:r>
            <a:r>
              <a:rPr lang="ru-RU" dirty="0"/>
              <a:t> си </a:t>
            </a:r>
            <a:r>
              <a:rPr lang="ru-RU" dirty="0" err="1"/>
              <a:t>лягаш</a:t>
            </a:r>
            <a:r>
              <a:rPr lang="ru-RU" dirty="0"/>
              <a:t> ли?  Но все пак </a:t>
            </a:r>
            <a:r>
              <a:rPr lang="ru-RU" dirty="0" err="1"/>
              <a:t>има</a:t>
            </a:r>
            <a:r>
              <a:rPr lang="ru-RU" dirty="0"/>
              <a:t> ситуации, в </a:t>
            </a:r>
            <a:r>
              <a:rPr lang="ru-RU" dirty="0" err="1"/>
              <a:t>които</a:t>
            </a:r>
            <a:r>
              <a:rPr lang="ru-RU" dirty="0"/>
              <a:t> </a:t>
            </a:r>
            <a:r>
              <a:rPr lang="ru-RU" dirty="0" err="1"/>
              <a:t>може</a:t>
            </a:r>
            <a:r>
              <a:rPr lang="ru-RU" dirty="0"/>
              <a:t> да оставим </a:t>
            </a:r>
            <a:r>
              <a:rPr lang="ru-RU" dirty="0" err="1"/>
              <a:t>детето</a:t>
            </a:r>
            <a:r>
              <a:rPr lang="ru-RU" dirty="0"/>
              <a:t> да </a:t>
            </a:r>
            <a:r>
              <a:rPr lang="ru-RU" dirty="0" err="1"/>
              <a:t>преценява</a:t>
            </a:r>
            <a:r>
              <a:rPr lang="ru-RU" dirty="0"/>
              <a:t> само.</a:t>
            </a:r>
          </a:p>
          <a:p>
            <a:pPr marL="0" indent="0" algn="just">
              <a:buNone/>
            </a:pPr>
            <a:r>
              <a:rPr lang="en-US" b="1" dirty="0" smtClean="0"/>
              <a:t>       </a:t>
            </a:r>
            <a:r>
              <a:rPr lang="ru-RU" b="1" dirty="0" err="1" smtClean="0"/>
              <a:t>Храната</a:t>
            </a:r>
            <a:r>
              <a:rPr lang="ru-RU" b="1" dirty="0" smtClean="0"/>
              <a:t> </a:t>
            </a:r>
            <a:r>
              <a:rPr lang="ru-RU" dirty="0"/>
              <a:t>- </a:t>
            </a:r>
            <a:r>
              <a:rPr lang="ru-RU" dirty="0" err="1"/>
              <a:t>дори</a:t>
            </a:r>
            <a:r>
              <a:rPr lang="ru-RU" dirty="0"/>
              <a:t> </a:t>
            </a:r>
            <a:r>
              <a:rPr lang="ru-RU" dirty="0" err="1"/>
              <a:t>двегодишното</a:t>
            </a:r>
            <a:r>
              <a:rPr lang="ru-RU" dirty="0"/>
              <a:t> </a:t>
            </a:r>
            <a:r>
              <a:rPr lang="ru-RU" dirty="0" err="1"/>
              <a:t>дете</a:t>
            </a:r>
            <a:r>
              <a:rPr lang="ru-RU" dirty="0"/>
              <a:t> </a:t>
            </a:r>
            <a:r>
              <a:rPr lang="ru-RU" dirty="0" err="1"/>
              <a:t>може</a:t>
            </a:r>
            <a:r>
              <a:rPr lang="ru-RU" dirty="0"/>
              <a:t> да </a:t>
            </a:r>
            <a:r>
              <a:rPr lang="ru-RU" dirty="0" err="1"/>
              <a:t>избира</a:t>
            </a:r>
            <a:r>
              <a:rPr lang="ru-RU" dirty="0"/>
              <a:t>. Например между два варианта за закуска – мюсли или сандвич. </a:t>
            </a:r>
            <a:r>
              <a:rPr lang="ru-RU" dirty="0" err="1"/>
              <a:t>Дори</a:t>
            </a:r>
            <a:r>
              <a:rPr lang="ru-RU" dirty="0"/>
              <a:t> и да не е </a:t>
            </a:r>
            <a:r>
              <a:rPr lang="ru-RU" dirty="0" err="1"/>
              <a:t>всеки</a:t>
            </a:r>
            <a:r>
              <a:rPr lang="ru-RU" dirty="0"/>
              <a:t> </a:t>
            </a:r>
            <a:r>
              <a:rPr lang="ru-RU" dirty="0" err="1"/>
              <a:t>ден</a:t>
            </a:r>
            <a:r>
              <a:rPr lang="ru-RU" dirty="0"/>
              <a:t>, но </a:t>
            </a:r>
            <a:r>
              <a:rPr lang="ru-RU" dirty="0" err="1"/>
              <a:t>му</a:t>
            </a:r>
            <a:r>
              <a:rPr lang="ru-RU" dirty="0"/>
              <a:t> давайте </a:t>
            </a:r>
            <a:r>
              <a:rPr lang="ru-RU" dirty="0" err="1"/>
              <a:t>тази</a:t>
            </a:r>
            <a:r>
              <a:rPr lang="ru-RU" dirty="0"/>
              <a:t> </a:t>
            </a:r>
            <a:r>
              <a:rPr lang="ru-RU" dirty="0" err="1"/>
              <a:t>възможност</a:t>
            </a:r>
            <a:r>
              <a:rPr lang="ru-RU" dirty="0"/>
              <a:t>. Или </a:t>
            </a:r>
            <a:r>
              <a:rPr lang="ru-RU" dirty="0" err="1"/>
              <a:t>нека</a:t>
            </a:r>
            <a:r>
              <a:rPr lang="ru-RU" dirty="0"/>
              <a:t> реши </a:t>
            </a:r>
            <a:r>
              <a:rPr lang="ru-RU" dirty="0" err="1"/>
              <a:t>днес</a:t>
            </a:r>
            <a:r>
              <a:rPr lang="ru-RU" dirty="0"/>
              <a:t> </a:t>
            </a:r>
            <a:r>
              <a:rPr lang="ru-RU" dirty="0" err="1"/>
              <a:t>пълна</a:t>
            </a:r>
            <a:r>
              <a:rPr lang="ru-RU" dirty="0"/>
              <a:t> или половин чаша чай иска. Сок или айран?</a:t>
            </a:r>
          </a:p>
          <a:p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63451356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Samsung\Desktop\Нова папка\image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7380" y="2780928"/>
            <a:ext cx="3066620" cy="18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467544" y="332656"/>
            <a:ext cx="6419056" cy="640871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100" dirty="0" smtClean="0"/>
              <a:t>       </a:t>
            </a:r>
            <a:r>
              <a:rPr lang="ru-RU" sz="2100" b="1" dirty="0" err="1" smtClean="0"/>
              <a:t>Дрехите</a:t>
            </a:r>
            <a:r>
              <a:rPr lang="ru-RU" sz="2100" dirty="0" smtClean="0"/>
              <a:t> </a:t>
            </a:r>
            <a:r>
              <a:rPr lang="ru-RU" sz="2100" dirty="0"/>
              <a:t>–  Тук е </a:t>
            </a:r>
            <a:r>
              <a:rPr lang="ru-RU" sz="2100" dirty="0" err="1"/>
              <a:t>препоръчително</a:t>
            </a:r>
            <a:r>
              <a:rPr lang="ru-RU" sz="2100" dirty="0"/>
              <a:t> </a:t>
            </a:r>
            <a:r>
              <a:rPr lang="ru-RU" sz="2100" dirty="0" err="1"/>
              <a:t>детето</a:t>
            </a:r>
            <a:r>
              <a:rPr lang="ru-RU" sz="2100" dirty="0"/>
              <a:t> да </a:t>
            </a:r>
            <a:r>
              <a:rPr lang="ru-RU" sz="2100" dirty="0" err="1"/>
              <a:t>има</a:t>
            </a:r>
            <a:r>
              <a:rPr lang="ru-RU" sz="2100" dirty="0"/>
              <a:t> </a:t>
            </a:r>
            <a:r>
              <a:rPr lang="ru-RU" sz="2100" dirty="0" err="1"/>
              <a:t>контролиран</a:t>
            </a:r>
            <a:r>
              <a:rPr lang="ru-RU" sz="2100" dirty="0"/>
              <a:t> </a:t>
            </a:r>
            <a:r>
              <a:rPr lang="ru-RU" sz="2100" dirty="0" err="1"/>
              <a:t>избор</a:t>
            </a:r>
            <a:r>
              <a:rPr lang="ru-RU" sz="2100" dirty="0"/>
              <a:t>. </a:t>
            </a:r>
            <a:r>
              <a:rPr lang="ru-RU" sz="2100" dirty="0" err="1"/>
              <a:t>Приготвяме</a:t>
            </a:r>
            <a:r>
              <a:rPr lang="ru-RU" sz="2100" dirty="0"/>
              <a:t> два </a:t>
            </a:r>
            <a:r>
              <a:rPr lang="ru-RU" sz="2100" dirty="0" err="1"/>
              <a:t>тоалета</a:t>
            </a:r>
            <a:r>
              <a:rPr lang="ru-RU" sz="2100" dirty="0"/>
              <a:t> за </a:t>
            </a:r>
            <a:r>
              <a:rPr lang="ru-RU" sz="2100" dirty="0" err="1"/>
              <a:t>детската</a:t>
            </a:r>
            <a:r>
              <a:rPr lang="ru-RU" sz="2100" dirty="0"/>
              <a:t> градина и </a:t>
            </a:r>
            <a:r>
              <a:rPr lang="ru-RU" sz="2100" dirty="0" err="1"/>
              <a:t>го</a:t>
            </a:r>
            <a:r>
              <a:rPr lang="ru-RU" sz="2100" dirty="0"/>
              <a:t> </a:t>
            </a:r>
            <a:r>
              <a:rPr lang="ru-RU" sz="2100" dirty="0" err="1"/>
              <a:t>оставяме</a:t>
            </a:r>
            <a:r>
              <a:rPr lang="ru-RU" sz="2100" dirty="0"/>
              <a:t> то да </a:t>
            </a:r>
            <a:r>
              <a:rPr lang="ru-RU" sz="2100" dirty="0" err="1"/>
              <a:t>избере</a:t>
            </a:r>
            <a:r>
              <a:rPr lang="ru-RU" sz="2100" dirty="0"/>
              <a:t>. </a:t>
            </a:r>
            <a:r>
              <a:rPr lang="ru-RU" sz="2100" dirty="0" err="1"/>
              <a:t>Може</a:t>
            </a:r>
            <a:r>
              <a:rPr lang="ru-RU" sz="2100" dirty="0"/>
              <a:t> </a:t>
            </a:r>
            <a:r>
              <a:rPr lang="ru-RU" sz="2100" dirty="0" err="1"/>
              <a:t>детето</a:t>
            </a:r>
            <a:r>
              <a:rPr lang="ru-RU" sz="2100" dirty="0"/>
              <a:t> ни да е артистична и </a:t>
            </a:r>
            <a:r>
              <a:rPr lang="ru-RU" sz="2100" dirty="0" err="1"/>
              <a:t>творческа</a:t>
            </a:r>
            <a:r>
              <a:rPr lang="ru-RU" sz="2100" dirty="0"/>
              <a:t> натура и да </a:t>
            </a:r>
            <a:r>
              <a:rPr lang="ru-RU" sz="2100" dirty="0" err="1"/>
              <a:t>изгради</a:t>
            </a:r>
            <a:r>
              <a:rPr lang="ru-RU" sz="2100" dirty="0"/>
              <a:t> свой </a:t>
            </a:r>
            <a:r>
              <a:rPr lang="ru-RU" sz="2100" dirty="0" err="1"/>
              <a:t>собствен</a:t>
            </a:r>
            <a:r>
              <a:rPr lang="ru-RU" sz="2100" dirty="0"/>
              <a:t> </a:t>
            </a:r>
            <a:r>
              <a:rPr lang="ru-RU" sz="2100" dirty="0" err="1"/>
              <a:t>стил</a:t>
            </a:r>
            <a:r>
              <a:rPr lang="ru-RU" sz="2100" dirty="0"/>
              <a:t> на </a:t>
            </a:r>
            <a:r>
              <a:rPr lang="ru-RU" sz="2100" dirty="0" err="1"/>
              <a:t>обличане</a:t>
            </a:r>
            <a:r>
              <a:rPr lang="ru-RU" sz="2100" dirty="0"/>
              <a:t>. Не </a:t>
            </a:r>
            <a:r>
              <a:rPr lang="ru-RU" sz="2100" dirty="0" err="1"/>
              <a:t>трябва</a:t>
            </a:r>
            <a:r>
              <a:rPr lang="ru-RU" sz="2100" dirty="0"/>
              <a:t> да </a:t>
            </a:r>
            <a:r>
              <a:rPr lang="ru-RU" sz="2100" dirty="0" err="1"/>
              <a:t>го</a:t>
            </a:r>
            <a:r>
              <a:rPr lang="ru-RU" sz="2100" dirty="0"/>
              <a:t> </a:t>
            </a:r>
            <a:r>
              <a:rPr lang="ru-RU" sz="2100" dirty="0" err="1"/>
              <a:t>ограничаваме</a:t>
            </a:r>
            <a:r>
              <a:rPr lang="ru-RU" sz="2100" dirty="0"/>
              <a:t> </a:t>
            </a:r>
            <a:r>
              <a:rPr lang="ru-RU" sz="2100" dirty="0" err="1"/>
              <a:t>прекалено</a:t>
            </a:r>
            <a:r>
              <a:rPr lang="ru-RU" sz="2100" dirty="0"/>
              <a:t> и не </a:t>
            </a:r>
            <a:r>
              <a:rPr lang="ru-RU" sz="2100" dirty="0" err="1"/>
              <a:t>трябва</a:t>
            </a:r>
            <a:r>
              <a:rPr lang="ru-RU" sz="2100" dirty="0"/>
              <a:t> да </a:t>
            </a:r>
            <a:r>
              <a:rPr lang="ru-RU" sz="2100" dirty="0" err="1"/>
              <a:t>го</a:t>
            </a:r>
            <a:r>
              <a:rPr lang="ru-RU" sz="2100" dirty="0"/>
              <a:t> </a:t>
            </a:r>
            <a:r>
              <a:rPr lang="ru-RU" sz="2100" dirty="0" err="1"/>
              <a:t>вкарваме</a:t>
            </a:r>
            <a:r>
              <a:rPr lang="ru-RU" sz="2100" dirty="0"/>
              <a:t> в </a:t>
            </a:r>
            <a:r>
              <a:rPr lang="ru-RU" sz="2100" dirty="0" err="1"/>
              <a:t>стандартите</a:t>
            </a:r>
            <a:r>
              <a:rPr lang="ru-RU" sz="2100" dirty="0"/>
              <a:t> на – </a:t>
            </a:r>
            <a:r>
              <a:rPr lang="ru-RU" sz="2100" dirty="0" err="1"/>
              <a:t>червено</a:t>
            </a:r>
            <a:r>
              <a:rPr lang="ru-RU" sz="2100" dirty="0"/>
              <a:t> и розово не си </a:t>
            </a:r>
            <a:r>
              <a:rPr lang="ru-RU" sz="2100" dirty="0" err="1"/>
              <a:t>подхождат</a:t>
            </a:r>
            <a:r>
              <a:rPr lang="ru-RU" sz="2100" dirty="0"/>
              <a:t>, например. </a:t>
            </a:r>
            <a:endParaRPr lang="en-US" sz="2100" dirty="0" smtClean="0"/>
          </a:p>
          <a:p>
            <a:pPr marL="0" indent="0">
              <a:buNone/>
            </a:pPr>
            <a:r>
              <a:rPr lang="en-US" sz="2100" dirty="0"/>
              <a:t> </a:t>
            </a:r>
            <a:r>
              <a:rPr lang="en-US" sz="2100" dirty="0" smtClean="0"/>
              <a:t>     </a:t>
            </a:r>
            <a:r>
              <a:rPr lang="ru-RU" sz="2100" dirty="0" err="1" smtClean="0"/>
              <a:t>Оставете</a:t>
            </a:r>
            <a:r>
              <a:rPr lang="ru-RU" sz="2100" dirty="0" smtClean="0"/>
              <a:t> </a:t>
            </a:r>
            <a:r>
              <a:rPr lang="ru-RU" sz="2100" dirty="0" err="1"/>
              <a:t>детето</a:t>
            </a:r>
            <a:r>
              <a:rPr lang="ru-RU" sz="2100" dirty="0"/>
              <a:t> си да </a:t>
            </a:r>
            <a:r>
              <a:rPr lang="ru-RU" sz="2100" dirty="0" err="1"/>
              <a:t>избира</a:t>
            </a:r>
            <a:r>
              <a:rPr lang="ru-RU" sz="2100" dirty="0"/>
              <a:t> не само </a:t>
            </a:r>
            <a:r>
              <a:rPr lang="ru-RU" sz="2100" dirty="0" err="1"/>
              <a:t>какво</a:t>
            </a:r>
            <a:r>
              <a:rPr lang="ru-RU" sz="2100" dirty="0"/>
              <a:t> да </a:t>
            </a:r>
            <a:r>
              <a:rPr lang="ru-RU" sz="2100" dirty="0" err="1"/>
              <a:t>облече</a:t>
            </a:r>
            <a:r>
              <a:rPr lang="ru-RU" sz="2100" dirty="0"/>
              <a:t>, но и </a:t>
            </a:r>
            <a:r>
              <a:rPr lang="ru-RU" sz="2100" b="1" dirty="0" err="1"/>
              <a:t>какво</a:t>
            </a:r>
            <a:r>
              <a:rPr lang="ru-RU" sz="2100" b="1" dirty="0"/>
              <a:t> да купи</a:t>
            </a:r>
            <a:r>
              <a:rPr lang="ru-RU" sz="2100" dirty="0"/>
              <a:t>. </a:t>
            </a:r>
            <a:r>
              <a:rPr lang="ru-RU" sz="2100" dirty="0" err="1"/>
              <a:t>Това</a:t>
            </a:r>
            <a:r>
              <a:rPr lang="ru-RU" sz="2100" dirty="0"/>
              <a:t> им </a:t>
            </a:r>
            <a:r>
              <a:rPr lang="ru-RU" sz="2100" dirty="0" err="1"/>
              <a:t>дава</a:t>
            </a:r>
            <a:r>
              <a:rPr lang="ru-RU" sz="2100" dirty="0"/>
              <a:t> самочувствие и </a:t>
            </a:r>
            <a:r>
              <a:rPr lang="ru-RU" sz="2100" dirty="0" err="1"/>
              <a:t>ги</a:t>
            </a:r>
            <a:r>
              <a:rPr lang="ru-RU" sz="2100" dirty="0"/>
              <a:t> </a:t>
            </a:r>
            <a:r>
              <a:rPr lang="ru-RU" sz="2100" dirty="0" err="1"/>
              <a:t>прави</a:t>
            </a:r>
            <a:r>
              <a:rPr lang="ru-RU" sz="2100" dirty="0"/>
              <a:t> </a:t>
            </a:r>
            <a:r>
              <a:rPr lang="ru-RU" sz="2100" dirty="0" err="1"/>
              <a:t>решителни</a:t>
            </a:r>
            <a:r>
              <a:rPr lang="ru-RU" sz="2100" dirty="0"/>
              <a:t>. </a:t>
            </a:r>
            <a:r>
              <a:rPr lang="ru-RU" sz="2100" dirty="0" err="1"/>
              <a:t>Както</a:t>
            </a:r>
            <a:r>
              <a:rPr lang="ru-RU" sz="2100" dirty="0"/>
              <a:t> и </a:t>
            </a:r>
            <a:r>
              <a:rPr lang="ru-RU" sz="2100" dirty="0" err="1"/>
              <a:t>уверени</a:t>
            </a:r>
            <a:r>
              <a:rPr lang="ru-RU" sz="2100" dirty="0"/>
              <a:t> в </a:t>
            </a:r>
            <a:r>
              <a:rPr lang="ru-RU" sz="2100" dirty="0" err="1"/>
              <a:t>правото</a:t>
            </a:r>
            <a:r>
              <a:rPr lang="ru-RU" sz="2100" dirty="0"/>
              <a:t> им на </a:t>
            </a:r>
            <a:r>
              <a:rPr lang="ru-RU" sz="2100" dirty="0" err="1"/>
              <a:t>избор</a:t>
            </a:r>
            <a:r>
              <a:rPr lang="ru-RU" sz="2100" dirty="0"/>
              <a:t>. </a:t>
            </a:r>
            <a:endParaRPr lang="en-US" sz="2100" dirty="0" smtClean="0"/>
          </a:p>
          <a:p>
            <a:pPr marL="0" indent="0">
              <a:buNone/>
            </a:pPr>
            <a:r>
              <a:rPr lang="en-US" sz="2100" dirty="0" smtClean="0"/>
              <a:t>     </a:t>
            </a:r>
            <a:r>
              <a:rPr lang="ru-RU" sz="2100" dirty="0" err="1" smtClean="0"/>
              <a:t>Когато</a:t>
            </a:r>
            <a:r>
              <a:rPr lang="ru-RU" sz="2100" dirty="0" smtClean="0"/>
              <a:t> </a:t>
            </a:r>
            <a:r>
              <a:rPr lang="ru-RU" sz="2100" dirty="0" err="1"/>
              <a:t>имате</a:t>
            </a:r>
            <a:r>
              <a:rPr lang="ru-RU" sz="2100" dirty="0"/>
              <a:t> </a:t>
            </a:r>
            <a:r>
              <a:rPr lang="ru-RU" sz="2100" dirty="0" err="1"/>
              <a:t>време</a:t>
            </a:r>
            <a:r>
              <a:rPr lang="ru-RU" sz="2100" dirty="0"/>
              <a:t> </a:t>
            </a:r>
            <a:r>
              <a:rPr lang="ru-RU" sz="2100" dirty="0" err="1"/>
              <a:t>му</a:t>
            </a:r>
            <a:r>
              <a:rPr lang="ru-RU" sz="2100" dirty="0"/>
              <a:t> </a:t>
            </a:r>
            <a:r>
              <a:rPr lang="ru-RU" sz="2100" dirty="0" err="1"/>
              <a:t>позволявайте</a:t>
            </a:r>
            <a:r>
              <a:rPr lang="ru-RU" sz="2100" dirty="0"/>
              <a:t> </a:t>
            </a:r>
            <a:r>
              <a:rPr lang="ru-RU" sz="2100" b="1" dirty="0"/>
              <a:t>да </a:t>
            </a:r>
            <a:r>
              <a:rPr lang="ru-RU" sz="2100" b="1" dirty="0" err="1"/>
              <a:t>избере</a:t>
            </a:r>
            <a:r>
              <a:rPr lang="ru-RU" sz="2100" b="1" dirty="0"/>
              <a:t> маршрута</a:t>
            </a:r>
            <a:r>
              <a:rPr lang="ru-RU" sz="2100" dirty="0"/>
              <a:t>, по </a:t>
            </a:r>
            <a:r>
              <a:rPr lang="ru-RU" sz="2100" dirty="0" err="1"/>
              <a:t>който</a:t>
            </a:r>
            <a:r>
              <a:rPr lang="ru-RU" sz="2100" dirty="0"/>
              <a:t> да се приберете </a:t>
            </a:r>
            <a:r>
              <a:rPr lang="ru-RU" sz="2100" dirty="0" err="1"/>
              <a:t>вкъщи</a:t>
            </a:r>
            <a:r>
              <a:rPr lang="ru-RU" sz="2100" dirty="0"/>
              <a:t> от </a:t>
            </a:r>
            <a:r>
              <a:rPr lang="ru-RU" sz="2100" dirty="0" err="1"/>
              <a:t>детската</a:t>
            </a:r>
            <a:r>
              <a:rPr lang="ru-RU" sz="2100" dirty="0"/>
              <a:t> градина. </a:t>
            </a:r>
            <a:r>
              <a:rPr lang="ru-RU" sz="2100" dirty="0" err="1"/>
              <a:t>Ако</a:t>
            </a:r>
            <a:r>
              <a:rPr lang="ru-RU" sz="2100" dirty="0"/>
              <a:t> </a:t>
            </a:r>
            <a:r>
              <a:rPr lang="ru-RU" sz="2100" dirty="0" err="1"/>
              <a:t>посочи</a:t>
            </a:r>
            <a:r>
              <a:rPr lang="ru-RU" sz="2100" dirty="0"/>
              <a:t> </a:t>
            </a:r>
            <a:r>
              <a:rPr lang="ru-RU" sz="2100" dirty="0" err="1"/>
              <a:t>по-дългия</a:t>
            </a:r>
            <a:r>
              <a:rPr lang="ru-RU" sz="2100" dirty="0"/>
              <a:t>, а след </a:t>
            </a:r>
            <a:r>
              <a:rPr lang="ru-RU" sz="2100" dirty="0" err="1"/>
              <a:t>това</a:t>
            </a:r>
            <a:r>
              <a:rPr lang="ru-RU" sz="2100" dirty="0"/>
              <a:t> се измори, </a:t>
            </a:r>
            <a:r>
              <a:rPr lang="ru-RU" sz="2100" dirty="0" err="1"/>
              <a:t>ще</a:t>
            </a:r>
            <a:r>
              <a:rPr lang="ru-RU" sz="2100" dirty="0"/>
              <a:t> </a:t>
            </a:r>
            <a:r>
              <a:rPr lang="ru-RU" sz="2100" dirty="0" err="1"/>
              <a:t>знае</a:t>
            </a:r>
            <a:r>
              <a:rPr lang="ru-RU" sz="2100" dirty="0"/>
              <a:t>, че </a:t>
            </a:r>
            <a:r>
              <a:rPr lang="ru-RU" sz="2100" dirty="0" err="1"/>
              <a:t>правото</a:t>
            </a:r>
            <a:r>
              <a:rPr lang="ru-RU" sz="2100" dirty="0"/>
              <a:t> да </a:t>
            </a:r>
            <a:r>
              <a:rPr lang="ru-RU" sz="2100" dirty="0" err="1"/>
              <a:t>избираш</a:t>
            </a:r>
            <a:r>
              <a:rPr lang="ru-RU" sz="2100" dirty="0"/>
              <a:t> </a:t>
            </a:r>
            <a:r>
              <a:rPr lang="ru-RU" sz="2100" dirty="0" err="1"/>
              <a:t>върви</a:t>
            </a:r>
            <a:r>
              <a:rPr lang="ru-RU" sz="2100" dirty="0"/>
              <a:t> </a:t>
            </a:r>
            <a:r>
              <a:rPr lang="ru-RU" sz="2100" dirty="0" err="1"/>
              <a:t>заедно</a:t>
            </a:r>
            <a:r>
              <a:rPr lang="ru-RU" sz="2100" dirty="0"/>
              <a:t> с </a:t>
            </a:r>
            <a:r>
              <a:rPr lang="ru-RU" sz="2100" dirty="0" err="1"/>
              <a:t>възможността</a:t>
            </a:r>
            <a:r>
              <a:rPr lang="ru-RU" sz="2100" dirty="0"/>
              <a:t> да </a:t>
            </a:r>
            <a:r>
              <a:rPr lang="ru-RU" sz="2100" dirty="0" err="1"/>
              <a:t>направиш</a:t>
            </a:r>
            <a:r>
              <a:rPr lang="ru-RU" sz="2100" dirty="0"/>
              <a:t> грешен </a:t>
            </a:r>
            <a:r>
              <a:rPr lang="ru-RU" sz="2100" dirty="0" err="1"/>
              <a:t>избор</a:t>
            </a:r>
            <a:r>
              <a:rPr lang="ru-RU" sz="2100" dirty="0"/>
              <a:t> и да </a:t>
            </a:r>
            <a:r>
              <a:rPr lang="ru-RU" sz="2100" dirty="0" err="1"/>
              <a:t>понесеш</a:t>
            </a:r>
            <a:r>
              <a:rPr lang="ru-RU" sz="2100" dirty="0"/>
              <a:t> </a:t>
            </a:r>
            <a:r>
              <a:rPr lang="ru-RU" sz="2100" dirty="0" err="1"/>
              <a:t>последиците</a:t>
            </a:r>
            <a:r>
              <a:rPr lang="ru-RU" sz="2100" dirty="0"/>
              <a:t> от </a:t>
            </a:r>
            <a:r>
              <a:rPr lang="ru-RU" sz="2100" dirty="0" err="1"/>
              <a:t>това</a:t>
            </a:r>
            <a:r>
              <a:rPr lang="ru-RU" sz="2100" dirty="0"/>
              <a:t>.</a:t>
            </a:r>
            <a:endParaRPr lang="bg-BG" sz="2100" dirty="0"/>
          </a:p>
        </p:txBody>
      </p:sp>
    </p:spTree>
    <p:extLst>
      <p:ext uri="{BB962C8B-B14F-4D97-AF65-F5344CB8AC3E}">
        <p14:creationId xmlns:p14="http://schemas.microsoft.com/office/powerpoint/2010/main" val="102868729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422923" y="836712"/>
            <a:ext cx="5074332" cy="562074"/>
          </a:xfrm>
        </p:spPr>
        <p:txBody>
          <a:bodyPr>
            <a:normAutofit fontScale="90000"/>
          </a:bodyPr>
          <a:lstStyle/>
          <a:p>
            <a:r>
              <a:rPr lang="bg-BG" sz="3200" b="1" dirty="0"/>
              <a:t>Здравно образование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467543" y="908720"/>
            <a:ext cx="4663745" cy="5949280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dirty="0" smtClean="0"/>
              <a:t>     </a:t>
            </a:r>
            <a:r>
              <a:rPr lang="ru-RU" dirty="0" err="1" smtClean="0"/>
              <a:t>Здравното</a:t>
            </a:r>
            <a:r>
              <a:rPr lang="ru-RU" dirty="0" smtClean="0"/>
              <a:t> </a:t>
            </a:r>
            <a:r>
              <a:rPr lang="ru-RU" dirty="0"/>
              <a:t>образование е </a:t>
            </a:r>
            <a:r>
              <a:rPr lang="ru-RU" dirty="0" err="1"/>
              <a:t>неразривно</a:t>
            </a:r>
            <a:r>
              <a:rPr lang="ru-RU" dirty="0"/>
              <a:t> </a:t>
            </a:r>
            <a:r>
              <a:rPr lang="ru-RU" dirty="0" err="1"/>
              <a:t>свързано</a:t>
            </a:r>
            <a:r>
              <a:rPr lang="ru-RU" dirty="0"/>
              <a:t> </a:t>
            </a:r>
            <a:r>
              <a:rPr lang="ru-RU" dirty="0" err="1"/>
              <a:t>със</a:t>
            </a:r>
            <a:r>
              <a:rPr lang="ru-RU" dirty="0"/>
              <a:t> </a:t>
            </a:r>
            <a:r>
              <a:rPr lang="ru-RU" dirty="0" err="1"/>
              <a:t>здравословното</a:t>
            </a:r>
            <a:r>
              <a:rPr lang="ru-RU" dirty="0"/>
              <a:t> </a:t>
            </a:r>
            <a:r>
              <a:rPr lang="ru-RU" dirty="0" err="1"/>
              <a:t>хранене</a:t>
            </a:r>
            <a:r>
              <a:rPr lang="ru-RU" dirty="0"/>
              <a:t> и спорта. В </a:t>
            </a:r>
            <a:r>
              <a:rPr lang="ru-RU" dirty="0" err="1"/>
              <a:t>ранна</a:t>
            </a:r>
            <a:r>
              <a:rPr lang="ru-RU" dirty="0"/>
              <a:t> </a:t>
            </a:r>
            <a:r>
              <a:rPr lang="ru-RU" dirty="0" err="1"/>
              <a:t>детска</a:t>
            </a:r>
            <a:r>
              <a:rPr lang="ru-RU" dirty="0"/>
              <a:t> </a:t>
            </a:r>
            <a:r>
              <a:rPr lang="ru-RU" dirty="0" err="1"/>
              <a:t>възраст</a:t>
            </a:r>
            <a:r>
              <a:rPr lang="ru-RU" dirty="0"/>
              <a:t> се </a:t>
            </a:r>
            <a:r>
              <a:rPr lang="ru-RU" dirty="0" err="1"/>
              <a:t>възпитават</a:t>
            </a:r>
            <a:r>
              <a:rPr lang="ru-RU" dirty="0"/>
              <a:t> </a:t>
            </a:r>
            <a:r>
              <a:rPr lang="ru-RU" dirty="0" err="1"/>
              <a:t>нагласи</a:t>
            </a:r>
            <a:r>
              <a:rPr lang="ru-RU" dirty="0"/>
              <a:t> за вкус </a:t>
            </a:r>
            <a:r>
              <a:rPr lang="ru-RU" dirty="0" err="1"/>
              <a:t>към</a:t>
            </a:r>
            <a:r>
              <a:rPr lang="ru-RU" dirty="0"/>
              <a:t> </a:t>
            </a:r>
            <a:r>
              <a:rPr lang="ru-RU" dirty="0" err="1"/>
              <a:t>определени</a:t>
            </a:r>
            <a:r>
              <a:rPr lang="ru-RU" dirty="0"/>
              <a:t> храни (например с </a:t>
            </a:r>
            <a:r>
              <a:rPr lang="ru-RU" dirty="0" err="1"/>
              <a:t>по-малко</a:t>
            </a:r>
            <a:r>
              <a:rPr lang="ru-RU" dirty="0"/>
              <a:t> </a:t>
            </a:r>
            <a:r>
              <a:rPr lang="ru-RU" dirty="0" err="1"/>
              <a:t>мазнини</a:t>
            </a:r>
            <a:r>
              <a:rPr lang="ru-RU" dirty="0"/>
              <a:t>, </a:t>
            </a:r>
            <a:r>
              <a:rPr lang="ru-RU" dirty="0" err="1"/>
              <a:t>сол</a:t>
            </a:r>
            <a:r>
              <a:rPr lang="ru-RU" dirty="0"/>
              <a:t> и </a:t>
            </a:r>
            <a:r>
              <a:rPr lang="ru-RU" dirty="0" err="1"/>
              <a:t>захар</a:t>
            </a:r>
            <a:r>
              <a:rPr lang="ru-RU" dirty="0"/>
              <a:t>) и </a:t>
            </a:r>
            <a:r>
              <a:rPr lang="ru-RU" dirty="0" err="1"/>
              <a:t>чувството</a:t>
            </a:r>
            <a:r>
              <a:rPr lang="ru-RU" dirty="0"/>
              <a:t> за </a:t>
            </a:r>
            <a:r>
              <a:rPr lang="ru-RU" dirty="0" err="1"/>
              <a:t>удоволствие</a:t>
            </a:r>
            <a:r>
              <a:rPr lang="ru-RU" dirty="0"/>
              <a:t> от </a:t>
            </a:r>
            <a:r>
              <a:rPr lang="ru-RU" dirty="0" err="1"/>
              <a:t>храната</a:t>
            </a:r>
            <a:r>
              <a:rPr lang="ru-RU" dirty="0"/>
              <a:t>. </a:t>
            </a:r>
            <a:r>
              <a:rPr lang="ru-RU" dirty="0" err="1"/>
              <a:t>Създаването</a:t>
            </a:r>
            <a:r>
              <a:rPr lang="ru-RU" dirty="0"/>
              <a:t> на </a:t>
            </a:r>
            <a:r>
              <a:rPr lang="ru-RU" dirty="0" err="1"/>
              <a:t>здравословен</a:t>
            </a:r>
            <a:r>
              <a:rPr lang="ru-RU" dirty="0"/>
              <a:t> </a:t>
            </a:r>
            <a:r>
              <a:rPr lang="ru-RU" dirty="0" err="1"/>
              <a:t>хранителен</a:t>
            </a:r>
            <a:r>
              <a:rPr lang="ru-RU" dirty="0"/>
              <a:t> </a:t>
            </a:r>
            <a:r>
              <a:rPr lang="ru-RU" dirty="0" err="1"/>
              <a:t>модел</a:t>
            </a:r>
            <a:r>
              <a:rPr lang="ru-RU" dirty="0"/>
              <a:t> в ранен </a:t>
            </a:r>
            <a:r>
              <a:rPr lang="ru-RU" dirty="0" err="1"/>
              <a:t>етап</a:t>
            </a:r>
            <a:r>
              <a:rPr lang="ru-RU" dirty="0"/>
              <a:t> от живота е база за </a:t>
            </a:r>
            <a:r>
              <a:rPr lang="ru-RU" dirty="0" err="1"/>
              <a:t>поддържането</a:t>
            </a:r>
            <a:r>
              <a:rPr lang="ru-RU" dirty="0"/>
              <a:t> </a:t>
            </a:r>
            <a:r>
              <a:rPr lang="ru-RU" dirty="0" err="1"/>
              <a:t>му</a:t>
            </a:r>
            <a:r>
              <a:rPr lang="ru-RU" dirty="0"/>
              <a:t> в </a:t>
            </a:r>
            <a:r>
              <a:rPr lang="ru-RU" dirty="0" err="1"/>
              <a:t>по-късна</a:t>
            </a:r>
            <a:r>
              <a:rPr lang="ru-RU" dirty="0"/>
              <a:t> </a:t>
            </a:r>
            <a:r>
              <a:rPr lang="ru-RU" dirty="0" err="1"/>
              <a:t>възраст</a:t>
            </a:r>
            <a:r>
              <a:rPr lang="ru-RU" dirty="0"/>
              <a:t> и </a:t>
            </a:r>
            <a:r>
              <a:rPr lang="ru-RU" dirty="0" err="1"/>
              <a:t>намаляване</a:t>
            </a:r>
            <a:r>
              <a:rPr lang="ru-RU" dirty="0"/>
              <a:t> в </a:t>
            </a:r>
            <a:r>
              <a:rPr lang="ru-RU" dirty="0" err="1"/>
              <a:t>бъдеще</a:t>
            </a:r>
            <a:r>
              <a:rPr lang="ru-RU" dirty="0"/>
              <a:t> на риска от </a:t>
            </a:r>
            <a:r>
              <a:rPr lang="ru-RU" dirty="0" err="1"/>
              <a:t>хронични</a:t>
            </a:r>
            <a:r>
              <a:rPr lang="ru-RU" dirty="0"/>
              <a:t>  </a:t>
            </a:r>
            <a:r>
              <a:rPr lang="ru-RU" dirty="0" err="1"/>
              <a:t>заболявания</a:t>
            </a:r>
            <a:r>
              <a:rPr lang="ru-RU" dirty="0"/>
              <a:t>.</a:t>
            </a:r>
            <a:endParaRPr lang="bg-BG" dirty="0"/>
          </a:p>
        </p:txBody>
      </p:sp>
      <p:pic>
        <p:nvPicPr>
          <p:cNvPr id="10242" name="Picture 2" descr="C:\Users\Samsung\Desktop\Нова папка\384x21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1289" y="2204864"/>
            <a:ext cx="3657600" cy="3065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01772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395536" y="404664"/>
            <a:ext cx="3694630" cy="6275536"/>
          </a:xfrm>
        </p:spPr>
        <p:txBody>
          <a:bodyPr>
            <a:normAutofit fontScale="77500" lnSpcReduction="20000"/>
          </a:bodyPr>
          <a:lstStyle/>
          <a:p>
            <a:pPr marL="0" indent="0" algn="ctr">
              <a:buNone/>
            </a:pPr>
            <a:r>
              <a:rPr lang="en-US" dirty="0" smtClean="0"/>
              <a:t>     </a:t>
            </a:r>
            <a:r>
              <a:rPr lang="ru-RU" dirty="0" err="1" smtClean="0"/>
              <a:t>Физическата</a:t>
            </a:r>
            <a:r>
              <a:rPr lang="ru-RU" dirty="0" smtClean="0"/>
              <a:t> </a:t>
            </a:r>
            <a:r>
              <a:rPr lang="ru-RU" dirty="0" err="1"/>
              <a:t>активност</a:t>
            </a:r>
            <a:r>
              <a:rPr lang="ru-RU" dirty="0"/>
              <a:t> на </a:t>
            </a:r>
            <a:r>
              <a:rPr lang="ru-RU" dirty="0" err="1"/>
              <a:t>децата</a:t>
            </a:r>
            <a:r>
              <a:rPr lang="ru-RU" dirty="0"/>
              <a:t> е необходима за </a:t>
            </a:r>
            <a:r>
              <a:rPr lang="ru-RU" dirty="0" err="1"/>
              <a:t>психологическото</a:t>
            </a:r>
            <a:r>
              <a:rPr lang="ru-RU" dirty="0"/>
              <a:t> и </a:t>
            </a:r>
            <a:r>
              <a:rPr lang="ru-RU" dirty="0" err="1"/>
              <a:t>социалното</a:t>
            </a:r>
            <a:r>
              <a:rPr lang="ru-RU" dirty="0"/>
              <a:t> им развитие, за </a:t>
            </a:r>
            <a:r>
              <a:rPr lang="ru-RU" dirty="0" err="1"/>
              <a:t>развитието</a:t>
            </a:r>
            <a:r>
              <a:rPr lang="ru-RU" dirty="0"/>
              <a:t> на </a:t>
            </a:r>
            <a:r>
              <a:rPr lang="ru-RU" dirty="0" err="1"/>
              <a:t>мускулна</a:t>
            </a:r>
            <a:r>
              <a:rPr lang="ru-RU" dirty="0"/>
              <a:t> сила, умения за баланс и координация, за </a:t>
            </a:r>
            <a:r>
              <a:rPr lang="ru-RU" dirty="0" err="1"/>
              <a:t>поддържане</a:t>
            </a:r>
            <a:r>
              <a:rPr lang="ru-RU" dirty="0"/>
              <a:t> на </a:t>
            </a:r>
            <a:r>
              <a:rPr lang="ru-RU" dirty="0" err="1"/>
              <a:t>здравословно</a:t>
            </a:r>
            <a:r>
              <a:rPr lang="ru-RU" dirty="0"/>
              <a:t> </a:t>
            </a:r>
            <a:r>
              <a:rPr lang="ru-RU" dirty="0" err="1"/>
              <a:t>тегло</a:t>
            </a:r>
            <a:r>
              <a:rPr lang="ru-RU" dirty="0"/>
              <a:t>. </a:t>
            </a:r>
            <a:r>
              <a:rPr lang="ru-RU" dirty="0" err="1"/>
              <a:t>Ниската</a:t>
            </a:r>
            <a:r>
              <a:rPr lang="ru-RU" dirty="0"/>
              <a:t> </a:t>
            </a:r>
            <a:r>
              <a:rPr lang="ru-RU" dirty="0" err="1"/>
              <a:t>физическа</a:t>
            </a:r>
            <a:r>
              <a:rPr lang="ru-RU" dirty="0"/>
              <a:t> </a:t>
            </a:r>
            <a:r>
              <a:rPr lang="ru-RU" dirty="0" err="1"/>
              <a:t>активност</a:t>
            </a:r>
            <a:r>
              <a:rPr lang="ru-RU" dirty="0"/>
              <a:t> на </a:t>
            </a:r>
            <a:r>
              <a:rPr lang="ru-RU" dirty="0" err="1"/>
              <a:t>децата</a:t>
            </a:r>
            <a:r>
              <a:rPr lang="ru-RU" dirty="0"/>
              <a:t> </a:t>
            </a:r>
            <a:r>
              <a:rPr lang="ru-RU" dirty="0" err="1"/>
              <a:t>заедно</a:t>
            </a:r>
            <a:r>
              <a:rPr lang="ru-RU" dirty="0"/>
              <a:t> с </a:t>
            </a:r>
            <a:r>
              <a:rPr lang="ru-RU" dirty="0" err="1"/>
              <a:t>голямата</a:t>
            </a:r>
            <a:r>
              <a:rPr lang="ru-RU" dirty="0"/>
              <a:t> </a:t>
            </a:r>
            <a:r>
              <a:rPr lang="ru-RU" dirty="0" err="1"/>
              <a:t>консумация</a:t>
            </a:r>
            <a:r>
              <a:rPr lang="ru-RU" dirty="0"/>
              <a:t> на храни, богати на </a:t>
            </a:r>
            <a:r>
              <a:rPr lang="ru-RU" dirty="0" err="1"/>
              <a:t>енергия</a:t>
            </a:r>
            <a:r>
              <a:rPr lang="ru-RU" dirty="0"/>
              <a:t> </a:t>
            </a:r>
            <a:r>
              <a:rPr lang="ru-RU" dirty="0" err="1"/>
              <a:t>са</a:t>
            </a:r>
            <a:r>
              <a:rPr lang="ru-RU" dirty="0"/>
              <a:t> </a:t>
            </a:r>
            <a:r>
              <a:rPr lang="ru-RU" dirty="0" err="1"/>
              <a:t>основни</a:t>
            </a:r>
            <a:r>
              <a:rPr lang="ru-RU" dirty="0"/>
              <a:t> </a:t>
            </a:r>
            <a:r>
              <a:rPr lang="ru-RU" dirty="0" err="1"/>
              <a:t>фактори</a:t>
            </a:r>
            <a:r>
              <a:rPr lang="ru-RU" dirty="0"/>
              <a:t> за </a:t>
            </a:r>
            <a:r>
              <a:rPr lang="ru-RU" dirty="0" err="1"/>
              <a:t>свръхтегло</a:t>
            </a:r>
            <a:r>
              <a:rPr lang="ru-RU" dirty="0"/>
              <a:t> и </a:t>
            </a:r>
            <a:r>
              <a:rPr lang="ru-RU" dirty="0" err="1"/>
              <a:t>затлъстяване</a:t>
            </a:r>
            <a:r>
              <a:rPr lang="ru-RU" dirty="0"/>
              <a:t> при </a:t>
            </a:r>
            <a:r>
              <a:rPr lang="ru-RU" dirty="0" err="1" smtClean="0"/>
              <a:t>децата</a:t>
            </a:r>
            <a:r>
              <a:rPr lang="en-US" dirty="0"/>
              <a:t>.</a:t>
            </a:r>
            <a:endParaRPr lang="bg-BG" dirty="0"/>
          </a:p>
        </p:txBody>
      </p:sp>
      <p:pic>
        <p:nvPicPr>
          <p:cNvPr id="11267" name="Picture 3" descr="C:\Users\Samsung\Desktop\Нова папка\kandidatstvaneD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0166" y="404664"/>
            <a:ext cx="4896544" cy="2448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8" name="Picture 4" descr="C:\Users\Samsung\Desktop\Нова папка\1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8310" y="2996952"/>
            <a:ext cx="2438400" cy="3251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9" name="Picture 5" descr="C:\Users\Samsung\Desktop\Нова папка\13c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4843" y="2996952"/>
            <a:ext cx="2438400" cy="3251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780819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2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2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2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2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467544" y="283086"/>
            <a:ext cx="4690864" cy="6552728"/>
          </a:xfrm>
        </p:spPr>
        <p:txBody>
          <a:bodyPr>
            <a:normAutofit fontScale="85000" lnSpcReduction="20000"/>
          </a:bodyPr>
          <a:lstStyle/>
          <a:p>
            <a:pPr marL="0" indent="0" algn="just">
              <a:buNone/>
            </a:pPr>
            <a:r>
              <a:rPr lang="en-US" dirty="0" smtClean="0"/>
              <a:t>    </a:t>
            </a:r>
            <a:r>
              <a:rPr lang="ru-RU" dirty="0" err="1" smtClean="0"/>
              <a:t>Образователните</a:t>
            </a:r>
            <a:r>
              <a:rPr lang="ru-RU" dirty="0" smtClean="0"/>
              <a:t> </a:t>
            </a:r>
            <a:r>
              <a:rPr lang="ru-RU" dirty="0" err="1"/>
              <a:t>дейности</a:t>
            </a:r>
            <a:r>
              <a:rPr lang="ru-RU" dirty="0"/>
              <a:t> </a:t>
            </a:r>
            <a:r>
              <a:rPr lang="ru-RU" dirty="0" err="1"/>
              <a:t>включват</a:t>
            </a:r>
            <a:r>
              <a:rPr lang="ru-RU" dirty="0"/>
              <a:t>:</a:t>
            </a:r>
          </a:p>
          <a:p>
            <a:pPr marL="0" indent="0" algn="just">
              <a:buNone/>
            </a:pPr>
            <a:r>
              <a:rPr lang="ru-RU" dirty="0" smtClean="0"/>
              <a:t>-</a:t>
            </a:r>
            <a:r>
              <a:rPr lang="en-US" dirty="0" smtClean="0"/>
              <a:t> </a:t>
            </a:r>
            <a:r>
              <a:rPr lang="ru-RU" dirty="0" err="1" smtClean="0"/>
              <a:t>образователни</a:t>
            </a:r>
            <a:r>
              <a:rPr lang="ru-RU" dirty="0" smtClean="0"/>
              <a:t> </a:t>
            </a:r>
            <a:r>
              <a:rPr lang="ru-RU" dirty="0"/>
              <a:t>ситуации и </a:t>
            </a:r>
            <a:r>
              <a:rPr lang="ru-RU" dirty="0" err="1"/>
              <a:t>допълнителни</a:t>
            </a:r>
            <a:r>
              <a:rPr lang="ru-RU" dirty="0"/>
              <a:t> </a:t>
            </a:r>
            <a:r>
              <a:rPr lang="ru-RU" dirty="0" err="1"/>
              <a:t>форми</a:t>
            </a:r>
            <a:r>
              <a:rPr lang="ru-RU" dirty="0"/>
              <a:t> на педагогическо взаимодействие с </a:t>
            </a:r>
            <a:r>
              <a:rPr lang="ru-RU" dirty="0" err="1"/>
              <a:t>тематична</a:t>
            </a:r>
            <a:r>
              <a:rPr lang="ru-RU" dirty="0"/>
              <a:t> </a:t>
            </a:r>
            <a:r>
              <a:rPr lang="ru-RU" dirty="0" err="1"/>
              <a:t>здравна</a:t>
            </a:r>
            <a:r>
              <a:rPr lang="ru-RU" dirty="0"/>
              <a:t> </a:t>
            </a:r>
            <a:r>
              <a:rPr lang="ru-RU" dirty="0" err="1"/>
              <a:t>насоченост</a:t>
            </a:r>
            <a:r>
              <a:rPr lang="ru-RU" dirty="0"/>
              <a:t>;</a:t>
            </a:r>
          </a:p>
          <a:p>
            <a:pPr marL="0" indent="0" algn="just">
              <a:buNone/>
            </a:pPr>
            <a:r>
              <a:rPr lang="ru-RU" dirty="0" smtClean="0"/>
              <a:t>-</a:t>
            </a:r>
            <a:r>
              <a:rPr lang="en-US" dirty="0" smtClean="0"/>
              <a:t> </a:t>
            </a:r>
            <a:r>
              <a:rPr lang="en-US" dirty="0" smtClean="0"/>
              <a:t> </a:t>
            </a:r>
            <a:r>
              <a:rPr lang="ru-RU" dirty="0" smtClean="0"/>
              <a:t>видео </a:t>
            </a:r>
            <a:r>
              <a:rPr lang="ru-RU" dirty="0"/>
              <a:t>бучение проведено от </a:t>
            </a:r>
            <a:r>
              <a:rPr lang="ru-RU" dirty="0" err="1"/>
              <a:t>специалисти</a:t>
            </a:r>
            <a:r>
              <a:rPr lang="ru-RU" dirty="0"/>
              <a:t> ;</a:t>
            </a:r>
          </a:p>
          <a:p>
            <a:pPr marL="0" indent="0" algn="just">
              <a:buNone/>
            </a:pPr>
            <a:r>
              <a:rPr lang="ru-RU" dirty="0" smtClean="0"/>
              <a:t>-</a:t>
            </a:r>
            <a:r>
              <a:rPr lang="en-US" dirty="0" smtClean="0"/>
              <a:t> </a:t>
            </a:r>
            <a:r>
              <a:rPr lang="ru-RU" dirty="0" err="1" smtClean="0"/>
              <a:t>интерактивни</a:t>
            </a:r>
            <a:r>
              <a:rPr lang="ru-RU" dirty="0" smtClean="0"/>
              <a:t> </a:t>
            </a:r>
            <a:r>
              <a:rPr lang="ru-RU" dirty="0" err="1"/>
              <a:t>игри</a:t>
            </a:r>
            <a:r>
              <a:rPr lang="ru-RU" dirty="0"/>
              <a:t> с учители и родители ;</a:t>
            </a:r>
          </a:p>
          <a:p>
            <a:pPr marL="0" indent="0" algn="just">
              <a:buNone/>
            </a:pPr>
            <a:r>
              <a:rPr lang="ru-RU" dirty="0" smtClean="0"/>
              <a:t>-</a:t>
            </a:r>
            <a:r>
              <a:rPr lang="en-US" dirty="0"/>
              <a:t> </a:t>
            </a:r>
            <a:r>
              <a:rPr lang="ru-RU" dirty="0" err="1" smtClean="0"/>
              <a:t>оптимизиран</a:t>
            </a:r>
            <a:r>
              <a:rPr lang="ru-RU" dirty="0" smtClean="0"/>
              <a:t> </a:t>
            </a:r>
            <a:r>
              <a:rPr lang="ru-RU" dirty="0" err="1"/>
              <a:t>двигателен</a:t>
            </a:r>
            <a:r>
              <a:rPr lang="ru-RU" dirty="0"/>
              <a:t> режим чрез </a:t>
            </a:r>
            <a:r>
              <a:rPr lang="ru-RU" dirty="0" err="1"/>
              <a:t>игри</a:t>
            </a:r>
            <a:r>
              <a:rPr lang="ru-RU" dirty="0"/>
              <a:t> и спорт;</a:t>
            </a:r>
          </a:p>
          <a:p>
            <a:pPr marL="0" indent="0" algn="just">
              <a:buNone/>
            </a:pPr>
            <a:r>
              <a:rPr lang="ru-RU" dirty="0" smtClean="0"/>
              <a:t>-</a:t>
            </a:r>
            <a:r>
              <a:rPr lang="en-US" dirty="0" smtClean="0"/>
              <a:t> </a:t>
            </a:r>
            <a:r>
              <a:rPr lang="ru-RU" dirty="0" smtClean="0"/>
              <a:t>да </a:t>
            </a:r>
            <a:r>
              <a:rPr lang="ru-RU" dirty="0"/>
              <a:t>не </a:t>
            </a:r>
            <a:r>
              <a:rPr lang="ru-RU" dirty="0" err="1"/>
              <a:t>забравяме</a:t>
            </a:r>
            <a:r>
              <a:rPr lang="ru-RU" dirty="0"/>
              <a:t> и </a:t>
            </a:r>
            <a:r>
              <a:rPr lang="ru-RU" dirty="0" err="1"/>
              <a:t>обучението</a:t>
            </a:r>
            <a:r>
              <a:rPr lang="ru-RU" dirty="0"/>
              <a:t> на </a:t>
            </a:r>
            <a:r>
              <a:rPr lang="ru-RU" dirty="0" err="1"/>
              <a:t>децата</a:t>
            </a:r>
            <a:r>
              <a:rPr lang="ru-RU" dirty="0"/>
              <a:t> по БДП  и </a:t>
            </a:r>
            <a:r>
              <a:rPr lang="ru-RU" dirty="0" err="1"/>
              <a:t>ежедневните</a:t>
            </a:r>
            <a:r>
              <a:rPr lang="ru-RU" dirty="0"/>
              <a:t> </a:t>
            </a:r>
            <a:r>
              <a:rPr lang="ru-RU" dirty="0" err="1"/>
              <a:t>хигиенни</a:t>
            </a:r>
            <a:r>
              <a:rPr lang="ru-RU" dirty="0"/>
              <a:t> </a:t>
            </a:r>
            <a:r>
              <a:rPr lang="ru-RU" dirty="0" err="1"/>
              <a:t>навици</a:t>
            </a:r>
            <a:r>
              <a:rPr lang="ru-RU" dirty="0"/>
              <a:t>, </a:t>
            </a:r>
            <a:r>
              <a:rPr lang="ru-RU" dirty="0" err="1"/>
              <a:t>които</a:t>
            </a:r>
            <a:r>
              <a:rPr lang="ru-RU" dirty="0"/>
              <a:t> </a:t>
            </a:r>
            <a:r>
              <a:rPr lang="ru-RU" dirty="0" err="1"/>
              <a:t>възпитаваме</a:t>
            </a:r>
            <a:r>
              <a:rPr lang="ru-RU" dirty="0"/>
              <a:t> у </a:t>
            </a:r>
            <a:r>
              <a:rPr lang="ru-RU" dirty="0" err="1"/>
              <a:t>тях</a:t>
            </a:r>
            <a:r>
              <a:rPr lang="ru-RU" dirty="0"/>
              <a:t>. </a:t>
            </a:r>
          </a:p>
          <a:p>
            <a:endParaRPr lang="bg-BG" dirty="0"/>
          </a:p>
        </p:txBody>
      </p:sp>
      <p:pic>
        <p:nvPicPr>
          <p:cNvPr id="12290" name="Picture 2" descr="C:\Users\Samsung\Desktop\Нова папка\30а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7981" y="836712"/>
            <a:ext cx="3398340" cy="49077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710653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Office тема">
  <a:themeElements>
    <a:clrScheme name="О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О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О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85</TotalTime>
  <Words>1826</Words>
  <Application>Microsoft Office PowerPoint</Application>
  <PresentationFormat>Презентация на цял екран (4:3)</PresentationFormat>
  <Paragraphs>54</Paragraphs>
  <Slides>19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19</vt:i4>
      </vt:variant>
    </vt:vector>
  </HeadingPairs>
  <TitlesOfParts>
    <vt:vector size="20" baseType="lpstr">
      <vt:lpstr>Office тема</vt:lpstr>
      <vt:lpstr>ИНТЕРАКТИВНИ МЕТОДИ И ТЕХНИКИ ЗА ОБУЧЕНИЕ ПО ГРАЖДАНСКО И ЗДРАВНО ОБРАЗОВАНИЕ </vt:lpstr>
      <vt:lpstr>Презентация на PowerPoint</vt:lpstr>
      <vt:lpstr>Гражданско образование</vt:lpstr>
      <vt:lpstr>Междуличностни отношения 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Социална среда</vt:lpstr>
      <vt:lpstr> 2.Ориентиране в символиката и ритуалността на най – популярните български празници. </vt:lpstr>
      <vt:lpstr>Основните задачи:</vt:lpstr>
      <vt:lpstr>      Чрез изучаване и пресъздаване на българските традиции и обичаи празниците се явяват форма, която обединява интересите на децата към културното наследство. Обогатява познания, форми на общуване и социализация на детската личност чрез очакване, подготовка и реализация на празниците.</vt:lpstr>
      <vt:lpstr>„Традициите и обичаите като възможност за приобщаване на деца от етнически малцинствени групи“ ДГ”Славейче” с. Ръжена.</vt:lpstr>
      <vt:lpstr>РИТУАЛИ ДГ „Пламъче“-гр. София</vt:lpstr>
      <vt:lpstr>Правата на човека</vt:lpstr>
      <vt:lpstr>Презентация на PowerPoint</vt:lpstr>
      <vt:lpstr>Здравно образование</vt:lpstr>
      <vt:lpstr>Презентация на PowerPoint</vt:lpstr>
      <vt:lpstr>Презентация на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ИНТЕРАКТИВНИ МЕТОДИ И ТЕХНИКИ ЗА ОБУЧЕНИЕ ПО ГРАЖДАНСКО И ЗДРАВНО ОБРАЗОВАНИЕ </dc:title>
  <dc:creator>Samsung</dc:creator>
  <cp:lastModifiedBy>Samsung</cp:lastModifiedBy>
  <cp:revision>10</cp:revision>
  <dcterms:created xsi:type="dcterms:W3CDTF">2021-02-01T18:19:24Z</dcterms:created>
  <dcterms:modified xsi:type="dcterms:W3CDTF">2021-02-01T21:09:31Z</dcterms:modified>
</cp:coreProperties>
</file>