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5" r:id="rId11"/>
    <p:sldId id="266" r:id="rId12"/>
    <p:sldId id="267" r:id="rId13"/>
    <p:sldId id="262" r:id="rId14"/>
    <p:sldId id="263" r:id="rId15"/>
    <p:sldId id="264" r:id="rId16"/>
  </p:sldIdLst>
  <p:sldSz cx="9144000" cy="6858000" type="screen4x3"/>
  <p:notesSz cx="7559675" cy="1069181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CFA60-7130-4189-8D26-1C969D46D419}" type="datetimeFigureOut">
              <a:rPr lang="bg-BG" smtClean="0"/>
              <a:t>19.10.2021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1D04C-80D6-4C52-9C6B-EB548BCE7C1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50096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1D04C-80D6-4C52-9C6B-EB548BCE7C1D}" type="slidenum">
              <a:rPr lang="bg-BG" smtClean="0"/>
              <a:t>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60782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bg-BG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bg-BG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bg-BG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bg-BG" sz="4400" b="0" strike="noStrike" spc="-1">
                <a:solidFill>
                  <a:srgbClr val="000000"/>
                </a:solidFill>
                <a:latin typeface="Calibri"/>
              </a:rPr>
              <a:t>Редакт. стил загл. образец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B50EC40F-D27D-46A5-B30E-F14E96E8BA0B}" type="datetime">
              <a:rPr lang="bg-BG" sz="1200" b="0" strike="noStrike" spc="-1">
                <a:solidFill>
                  <a:srgbClr val="8B8B8B"/>
                </a:solidFill>
                <a:latin typeface="Calibri"/>
              </a:rPr>
              <a:t>19.10.2021 г.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bg-BG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325FF28-5BAA-4582-AC9A-7114789025BB}" type="slidenum">
              <a:rPr lang="bg-BG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strike="noStrike" spc="-1">
                <a:solidFill>
                  <a:srgbClr val="000000"/>
                </a:solidFill>
                <a:latin typeface="Calibri"/>
              </a:rPr>
              <a:t>Щракнете, за да редактирате формата на плана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400" b="0" strike="noStrike" spc="-1">
                <a:solidFill>
                  <a:srgbClr val="000000"/>
                </a:solidFill>
                <a:latin typeface="Calibri"/>
              </a:rPr>
              <a:t>Второ ниво на плана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Трето ниво на плана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Четвърто ниво на плана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Пето ниво на плана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Шесто ниво на плана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Седмо ниво на плана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bg-BG" sz="4400" b="0" strike="noStrike" spc="-1">
                <a:solidFill>
                  <a:srgbClr val="000000"/>
                </a:solidFill>
                <a:latin typeface="Calibri"/>
              </a:rPr>
              <a:t>Редакт. стил загл. образец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bg-BG" sz="3200" b="0" strike="noStrike" spc="-1">
                <a:solidFill>
                  <a:srgbClr val="000000"/>
                </a:solidFill>
                <a:latin typeface="Calibri"/>
              </a:rPr>
              <a:t>Щракнете, за да редактирате стиловете на текста в образеца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bg-BG" sz="2800" b="0" strike="noStrike" spc="-1">
                <a:solidFill>
                  <a:srgbClr val="000000"/>
                </a:solidFill>
                <a:latin typeface="Calibri"/>
              </a:rPr>
              <a:t>Второ ниво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bg-BG" sz="2400" b="0" strike="noStrike" spc="-1">
                <a:solidFill>
                  <a:srgbClr val="000000"/>
                </a:solidFill>
                <a:latin typeface="Calibri"/>
              </a:rPr>
              <a:t>Трето ниво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Четвърто ниво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Пето ниво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5556424C-510C-4B48-A085-3E1107ED10BC}" type="datetime">
              <a:rPr lang="bg-BG" sz="1200" b="0" strike="noStrike" spc="-1">
                <a:solidFill>
                  <a:srgbClr val="8B8B8B"/>
                </a:solidFill>
                <a:latin typeface="Calibri"/>
              </a:rPr>
              <a:t>19.10.2021 г.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bg-BG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978B99C5-0810-4F2F-8921-BC94542A4250}" type="slidenum">
              <a:rPr lang="bg-BG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bg-BG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bg-BG" sz="4400" b="0" strike="noStrike" spc="-1">
                <a:solidFill>
                  <a:srgbClr val="000000"/>
                </a:solidFill>
                <a:latin typeface="Calibri"/>
              </a:rPr>
              <a:t>Редакт. стил загл. образец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533A80EA-76CC-4425-B431-A1A6FFE6450F}" type="datetime">
              <a:rPr lang="bg-BG" sz="1200" b="0" strike="noStrike" spc="-1">
                <a:solidFill>
                  <a:srgbClr val="8B8B8B"/>
                </a:solidFill>
                <a:latin typeface="Calibri"/>
              </a:rPr>
              <a:t>19.10.2021 г.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bg-BG" sz="240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44070282-D66F-4C82-8528-2AC4F0B3051D}" type="slidenum">
              <a:rPr lang="bg-BG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strike="noStrike" spc="-1">
                <a:solidFill>
                  <a:srgbClr val="000000"/>
                </a:solidFill>
                <a:latin typeface="Calibri"/>
              </a:rPr>
              <a:t>Щракнете, за да редактирате формата на плана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400" b="0" strike="noStrike" spc="-1">
                <a:solidFill>
                  <a:srgbClr val="000000"/>
                </a:solidFill>
                <a:latin typeface="Calibri"/>
              </a:rPr>
              <a:t>Второ ниво на плана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Трето ниво на плана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Четвърто ниво на плана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Пето ниво на плана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Шесто ниво на плана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Седмо ниво на плана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D829F4F6-DF03-4F1C-9BAC-46439C70CA8B}" type="datetime">
              <a:rPr lang="bg-BG" sz="1200" b="0" strike="noStrike" spc="-1">
                <a:solidFill>
                  <a:srgbClr val="8B8B8B"/>
                </a:solidFill>
                <a:latin typeface="Calibri"/>
              </a:rPr>
              <a:t>19.10.2021 г.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bg-BG" sz="2400" b="0" strike="noStrike" spc="-1"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9502C7E-8668-48C8-8913-69F93F0AEC80}" type="slidenum">
              <a:rPr lang="bg-BG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bg-BG" sz="1200" b="0" strike="noStrike" spc="-1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bg-BG" sz="1800" b="0" strike="noStrike" spc="-1">
                <a:solidFill>
                  <a:srgbClr val="000000"/>
                </a:solidFill>
                <a:latin typeface="Calibri"/>
              </a:rPr>
              <a:t>Щракнете, за да редактирате формата на заглавието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3200" b="0" strike="noStrike" spc="-1">
                <a:solidFill>
                  <a:srgbClr val="000000"/>
                </a:solidFill>
                <a:latin typeface="Calibri"/>
              </a:rPr>
              <a:t>Щракнете, за да редактирате формата на плана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400" b="0" strike="noStrike" spc="-1">
                <a:solidFill>
                  <a:srgbClr val="000000"/>
                </a:solidFill>
                <a:latin typeface="Calibri"/>
              </a:rPr>
              <a:t>Второ ниво на плана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Трето ниво на плана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Четвърто ниво на плана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Пето ниво на плана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Шесто ниво на плана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bg-BG" sz="2000" b="0" strike="noStrike" spc="-1">
                <a:solidFill>
                  <a:srgbClr val="000000"/>
                </a:solidFill>
                <a:latin typeface="Calibri"/>
              </a:rPr>
              <a:t>Седмо ниво на плана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755640" y="476640"/>
            <a:ext cx="7772040" cy="3125880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bg-BG" sz="3600" b="0" strike="noStrike" spc="-1">
                <a:solidFill>
                  <a:srgbClr val="000000"/>
                </a:solidFill>
                <a:latin typeface="Calibri"/>
              </a:rPr>
              <a:t>ТЕМА: АКТУАЛНИ ПРОБЛЕМИ НА ФИЗИЧЕСКОТО ВЪЗПИТАНИЕ ПРИ ДЕЦАТА В ПРЕДУЧИЛИЩНА ВЪЗРАСТ</a:t>
            </a:r>
            <a:r>
              <a:t/>
            </a:r>
            <a:br/>
            <a:r>
              <a:rPr lang="bg-BG" sz="3600" b="0" strike="noStrike" spc="-1">
                <a:solidFill>
                  <a:srgbClr val="000000"/>
                </a:solidFill>
                <a:latin typeface="Calibri"/>
              </a:rPr>
              <a:t>/Лекция/</a:t>
            </a:r>
            <a:r>
              <a:t/>
            </a:r>
            <a:br/>
            <a:endParaRPr lang="bg-BG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ubTitle"/>
          </p:nvPr>
        </p:nvSpPr>
        <p:spPr>
          <a:xfrm>
            <a:off x="3600000" y="3886200"/>
            <a:ext cx="5544000" cy="2053800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bg-BG" sz="3200" b="1" i="1" strike="noStrike" spc="-1">
                <a:solidFill>
                  <a:srgbClr val="000000"/>
                </a:solidFill>
                <a:latin typeface="Calibri"/>
              </a:rPr>
              <a:t>Изготвил: Милена Калоферова-Величкова </a:t>
            </a:r>
            <a:endParaRPr lang="bg-BG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r>
              <a:rPr lang="bg-BG" sz="3200" b="1" i="1" strike="noStrike" spc="-1">
                <a:solidFill>
                  <a:srgbClr val="000000"/>
                </a:solidFill>
                <a:latin typeface="Calibri"/>
              </a:rPr>
              <a:t>        учител в ДГ „Маргаритка“</a:t>
            </a:r>
            <a:endParaRPr lang="bg-BG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bg-BG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bg-BG" sz="3200" b="0" strike="noStrike" spc="-1">
              <a:latin typeface="Arial"/>
            </a:endParaRPr>
          </a:p>
        </p:txBody>
      </p:sp>
      <p:pic>
        <p:nvPicPr>
          <p:cNvPr id="166" name="Картина 165"/>
          <p:cNvPicPr/>
          <p:nvPr/>
        </p:nvPicPr>
        <p:blipFill>
          <a:blip r:embed="rId2"/>
          <a:stretch/>
        </p:blipFill>
        <p:spPr>
          <a:xfrm>
            <a:off x="180000" y="3228480"/>
            <a:ext cx="3240000" cy="3431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gradFill rotWithShape="0">
            <a:gsLst>
              <a:gs pos="0">
                <a:srgbClr val="779637"/>
              </a:gs>
              <a:gs pos="100000">
                <a:srgbClr val="9BC348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bg-BG" sz="4400" b="0" strike="noStrike" spc="-1">
                <a:solidFill>
                  <a:srgbClr val="FFFFFF"/>
                </a:solidFill>
                <a:latin typeface="Calibri"/>
              </a:rPr>
              <a:t>ВЪВЕДЕНИЕ</a:t>
            </a:r>
            <a:endParaRPr lang="bg-BG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idx="4294967295"/>
          </p:nvPr>
        </p:nvSpPr>
        <p:spPr>
          <a:xfrm>
            <a:off x="180000" y="1260000"/>
            <a:ext cx="6120000" cy="5373000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anchor="t">
            <a:normAutofit fontScale="85500" lnSpcReduction="10000"/>
          </a:bodyPr>
          <a:lstStyle/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Отглеждането на физически здрави и жизнерадостни деца е важна задача на всяка държава. 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За осъществяването на тази задача, решаващо място има двигателната активност на децата. 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Намаляване на двигателната дейност, деформации във физическата дееспособност, нервно-психическите разстройства, хипертониите, 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затлъстяването, стрес, </a:t>
            </a: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агресия, нерационалното </a:t>
            </a: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хранене са актуалните  проблеми на века.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За най-голямо съжаление те засягат децата от най-ранна детска възраст.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Днешното напрегнато ежедневие изисква трениране и добро владеене </a:t>
            </a: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на стратегии и техники за овладяване на тези негативни </a:t>
            </a:r>
            <a:endParaRPr lang="bg-BG" sz="1800" b="1" strike="noStrike" spc="-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последици</a:t>
            </a: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Предучилищното възпитание, чрез формите на физическа култура, има за цел </a:t>
            </a: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укрепване и закаляване на децата, </a:t>
            </a:r>
            <a:endParaRPr lang="bg-BG" sz="1800" b="1" strike="noStrike" spc="-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повишаване </a:t>
            </a: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устойчивостта на организма към </a:t>
            </a: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заболявания,</a:t>
            </a:r>
            <a:endParaRPr lang="bg-BG" sz="1800" b="1" strike="noStrike" spc="-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развитие </a:t>
            </a: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на физически качества и дееспособност. </a:t>
            </a:r>
            <a:endParaRPr lang="bg-BG" sz="1800" b="1" strike="noStrike" spc="-1" dirty="0" smtClean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Заниманията </a:t>
            </a: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със </a:t>
            </a: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спорт, при добра организация и използване на </a:t>
            </a:r>
            <a:endParaRPr lang="bg-BG" sz="1800" b="1" strike="noStrike" spc="-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различните </a:t>
            </a: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форми в детската </a:t>
            </a: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градина осигурява здраве,</a:t>
            </a:r>
            <a:endParaRPr lang="bg-BG" sz="1800" b="1" strike="noStrike" spc="-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двигателен </a:t>
            </a: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опит, формиране на умения и изграждане на 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мотивация за самостоятелна двигателна дейност.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bg-BG" sz="1800" b="0" strike="noStrike" spc="-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69" name="Картина 168"/>
          <p:cNvPicPr/>
          <p:nvPr/>
        </p:nvPicPr>
        <p:blipFill>
          <a:blip r:embed="rId2"/>
          <a:stretch/>
        </p:blipFill>
        <p:spPr>
          <a:xfrm>
            <a:off x="6300000" y="1544760"/>
            <a:ext cx="2695320" cy="2055240"/>
          </a:xfrm>
          <a:prstGeom prst="rect">
            <a:avLst/>
          </a:prstGeom>
          <a:ln w="0">
            <a:noFill/>
          </a:ln>
        </p:spPr>
      </p:pic>
      <p:pic>
        <p:nvPicPr>
          <p:cNvPr id="170" name="Картина 169"/>
          <p:cNvPicPr/>
          <p:nvPr/>
        </p:nvPicPr>
        <p:blipFill>
          <a:blip r:embed="rId3"/>
          <a:stretch/>
        </p:blipFill>
        <p:spPr>
          <a:xfrm>
            <a:off x="6660000" y="3780000"/>
            <a:ext cx="1800000" cy="2533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gradFill rotWithShape="0">
            <a:gsLst>
              <a:gs pos="0">
                <a:srgbClr val="779637"/>
              </a:gs>
              <a:gs pos="100000">
                <a:srgbClr val="9BC348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bg-BG" sz="4400" b="0" strike="noStrike" spc="-1">
                <a:solidFill>
                  <a:srgbClr val="FFFFFF"/>
                </a:solidFill>
                <a:latin typeface="Calibri"/>
              </a:rPr>
              <a:t>ИЗЛОЖЕНИЕ</a:t>
            </a:r>
            <a:endParaRPr lang="bg-BG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2" name="Правоъгълник 2"/>
          <p:cNvSpPr/>
          <p:nvPr/>
        </p:nvSpPr>
        <p:spPr>
          <a:xfrm>
            <a:off x="3780000" y="1720800"/>
            <a:ext cx="5094000" cy="4061197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>
            <a:solidFill>
              <a:srgbClr val="98B855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600" b="1" strike="noStrike" spc="-1" dirty="0">
                <a:solidFill>
                  <a:srgbClr val="000000"/>
                </a:solidFill>
                <a:latin typeface="Calibri"/>
              </a:rPr>
              <a:t>Здравото дете </a:t>
            </a:r>
            <a:r>
              <a:rPr lang="en-US" sz="1600" b="1" strike="noStrike" spc="-1" dirty="0">
                <a:solidFill>
                  <a:srgbClr val="000000"/>
                </a:solidFill>
                <a:latin typeface="Calibri"/>
              </a:rPr>
              <a:t>e </a:t>
            </a:r>
            <a:r>
              <a:rPr lang="bg-BG" sz="1600" b="1" strike="noStrike" spc="-1" dirty="0">
                <a:solidFill>
                  <a:srgbClr val="000000"/>
                </a:solidFill>
                <a:latin typeface="Calibri"/>
              </a:rPr>
              <a:t>активно и щастливо дете. Осигуряване на здравословен режим </a:t>
            </a:r>
            <a:r>
              <a:rPr lang="bg-BG" sz="1600" b="1" spc="-1" dirty="0">
                <a:solidFill>
                  <a:srgbClr val="000000"/>
                </a:solidFill>
                <a:latin typeface="Calibri"/>
              </a:rPr>
              <a:t>на обучение и възпитание, удовлетворяване на биологичната потребност </a:t>
            </a:r>
            <a:endParaRPr lang="bg-BG" sz="1600" b="1" strike="noStrike" spc="-1" dirty="0">
              <a:latin typeface="Arial"/>
            </a:endParaRPr>
          </a:p>
          <a:p>
            <a:r>
              <a:rPr lang="bg-BG" sz="1600" b="1" strike="noStrike" spc="-1" dirty="0" smtClean="0">
                <a:solidFill>
                  <a:srgbClr val="000000"/>
                </a:solidFill>
                <a:latin typeface="Calibri"/>
              </a:rPr>
              <a:t>на </a:t>
            </a:r>
            <a:r>
              <a:rPr lang="bg-BG" sz="1600" b="1" strike="noStrike" spc="-1" dirty="0">
                <a:solidFill>
                  <a:srgbClr val="000000"/>
                </a:solidFill>
                <a:latin typeface="Calibri"/>
              </a:rPr>
              <a:t>децата </a:t>
            </a:r>
            <a:r>
              <a:rPr lang="bg-BG" sz="1600" b="1" spc="-1" dirty="0">
                <a:solidFill>
                  <a:srgbClr val="000000"/>
                </a:solidFill>
                <a:latin typeface="Calibri"/>
              </a:rPr>
              <a:t>от движение е една от основните задачи на учебно-възпитателната работа по физическа култура </a:t>
            </a:r>
            <a:r>
              <a:rPr lang="bg-BG" sz="1600" b="1" spc="-1" dirty="0" smtClean="0">
                <a:solidFill>
                  <a:srgbClr val="000000"/>
                </a:solidFill>
                <a:latin typeface="Calibri"/>
              </a:rPr>
              <a:t>в</a:t>
            </a:r>
            <a:endParaRPr lang="bg-BG" sz="16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600" b="1" strike="noStrike" spc="-1" dirty="0" smtClean="0">
                <a:solidFill>
                  <a:srgbClr val="000000"/>
                </a:solidFill>
                <a:latin typeface="Calibri"/>
              </a:rPr>
              <a:t>детската </a:t>
            </a:r>
            <a:r>
              <a:rPr lang="bg-BG" sz="1600" b="1" strike="noStrike" spc="-1" dirty="0">
                <a:solidFill>
                  <a:srgbClr val="000000"/>
                </a:solidFill>
                <a:latin typeface="Calibri"/>
              </a:rPr>
              <a:t>градина. </a:t>
            </a:r>
            <a:endParaRPr lang="bg-BG" sz="16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600" b="1" strike="noStrike" spc="-1" dirty="0">
                <a:solidFill>
                  <a:srgbClr val="000000"/>
                </a:solidFill>
                <a:latin typeface="Calibri"/>
              </a:rPr>
              <a:t>Анатомо-физиологическите особености на децата от предучилищна възраст </a:t>
            </a:r>
            <a:r>
              <a:rPr lang="bg-BG" sz="1600" b="1" spc="-1" dirty="0">
                <a:solidFill>
                  <a:srgbClr val="000000"/>
                </a:solidFill>
                <a:latin typeface="Calibri"/>
              </a:rPr>
              <a:t>изискват целенасочено </a:t>
            </a:r>
            <a:endParaRPr lang="bg-BG" sz="16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600" b="1" strike="noStrike" spc="-1" dirty="0" smtClean="0">
                <a:solidFill>
                  <a:srgbClr val="000000"/>
                </a:solidFill>
                <a:latin typeface="Calibri"/>
              </a:rPr>
              <a:t>развитие </a:t>
            </a:r>
            <a:r>
              <a:rPr lang="bg-BG" sz="1600" b="1" strike="noStrike" spc="-1" dirty="0">
                <a:solidFill>
                  <a:srgbClr val="000000"/>
                </a:solidFill>
                <a:latin typeface="Calibri"/>
              </a:rPr>
              <a:t>на моториката и физическата им дееспособност.</a:t>
            </a:r>
            <a:endParaRPr lang="bg-BG" sz="16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bg-BG" sz="1600" b="1" strike="noStrike" spc="-1" dirty="0">
                <a:solidFill>
                  <a:srgbClr val="000000"/>
                </a:solidFill>
                <a:latin typeface="Calibri"/>
              </a:rPr>
              <a:t>Забелязват се аномалии в теглото, а децата с наднормено тегло са често боледуващи, физически слаби, неподвижни и не закалени. </a:t>
            </a:r>
            <a:endParaRPr lang="bg-BG" sz="16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6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6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bg-BG" sz="1800" b="0" strike="noStrike" spc="-1" dirty="0">
              <a:latin typeface="Arial"/>
            </a:endParaRPr>
          </a:p>
        </p:txBody>
      </p:sp>
      <p:pic>
        <p:nvPicPr>
          <p:cNvPr id="173" name="Картина 172"/>
          <p:cNvPicPr/>
          <p:nvPr/>
        </p:nvPicPr>
        <p:blipFill>
          <a:blip r:embed="rId2"/>
          <a:stretch/>
        </p:blipFill>
        <p:spPr>
          <a:xfrm>
            <a:off x="360000" y="1620000"/>
            <a:ext cx="3240000" cy="486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Картина 175"/>
          <p:cNvPicPr/>
          <p:nvPr/>
        </p:nvPicPr>
        <p:blipFill>
          <a:blip r:embed="rId2"/>
          <a:stretch/>
        </p:blipFill>
        <p:spPr>
          <a:xfrm>
            <a:off x="4860032" y="1340768"/>
            <a:ext cx="4026126" cy="5112568"/>
          </a:xfrm>
          <a:prstGeom prst="rect">
            <a:avLst/>
          </a:prstGeom>
          <a:ln w="0">
            <a:noFill/>
          </a:ln>
        </p:spPr>
      </p:pic>
      <p:sp>
        <p:nvSpPr>
          <p:cNvPr id="5" name="Правоъгълник 3"/>
          <p:cNvSpPr/>
          <p:nvPr/>
        </p:nvSpPr>
        <p:spPr>
          <a:xfrm>
            <a:off x="539552" y="2027300"/>
            <a:ext cx="4176360" cy="4030419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>
            <a:solidFill>
              <a:srgbClr val="98B855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600" b="1" spc="-1" dirty="0">
                <a:latin typeface="Calibri" pitchFamily="34" charset="0"/>
                <a:cs typeface="Calibri" pitchFamily="34" charset="0"/>
              </a:rPr>
              <a:t>Най-честите заболявания на децата от 3-7 годишна възраст са тези на </a:t>
            </a:r>
          </a:p>
          <a:p>
            <a:pPr>
              <a:lnSpc>
                <a:spcPct val="100000"/>
              </a:lnSpc>
            </a:pPr>
            <a:r>
              <a:rPr lang="bg-BG" sz="1600" b="1" spc="-1" dirty="0">
                <a:latin typeface="Calibri" pitchFamily="34" charset="0"/>
                <a:cs typeface="Calibri" pitchFamily="34" charset="0"/>
              </a:rPr>
              <a:t>дихателната система /ангина, бронхит, фарингит/; около 80% са инфекциите на </a:t>
            </a:r>
          </a:p>
          <a:p>
            <a:pPr>
              <a:lnSpc>
                <a:spcPct val="100000"/>
              </a:lnSpc>
            </a:pPr>
            <a:r>
              <a:rPr lang="bg-BG" sz="1600" b="1" spc="-1" dirty="0">
                <a:latin typeface="Calibri" pitchFamily="34" charset="0"/>
                <a:cs typeface="Calibri" pitchFamily="34" charset="0"/>
              </a:rPr>
              <a:t>горните дихателни пътища – най-често епидемично, което говори за слаба имунна </a:t>
            </a:r>
          </a:p>
          <a:p>
            <a:r>
              <a:rPr lang="bg-BG" sz="1600" b="1" spc="-1" dirty="0">
                <a:latin typeface="Calibri" pitchFamily="34" charset="0"/>
                <a:cs typeface="Calibri" pitchFamily="34" charset="0"/>
              </a:rPr>
              <a:t>система на децата в тази възраст. Заболяванията на децата се отразяват зле върху физическото развитие на техния организъм. </a:t>
            </a:r>
          </a:p>
          <a:p>
            <a:pPr>
              <a:lnSpc>
                <a:spcPct val="100000"/>
              </a:lnSpc>
            </a:pPr>
            <a:r>
              <a:rPr lang="bg-BG" sz="1600" b="1" spc="-1" dirty="0" smtClean="0">
                <a:latin typeface="Calibri" pitchFamily="34" charset="0"/>
                <a:cs typeface="Calibri" pitchFamily="34" charset="0"/>
              </a:rPr>
              <a:t>За </a:t>
            </a:r>
            <a:r>
              <a:rPr lang="bg-BG" sz="1600" b="1" spc="-1" dirty="0">
                <a:latin typeface="Calibri" pitchFamily="34" charset="0"/>
                <a:cs typeface="Calibri" pitchFamily="34" charset="0"/>
              </a:rPr>
              <a:t>целта е необходимо да се създадат условия за закаляване, детския организъм </a:t>
            </a:r>
          </a:p>
          <a:p>
            <a:pPr>
              <a:lnSpc>
                <a:spcPct val="100000"/>
              </a:lnSpc>
            </a:pPr>
            <a:r>
              <a:rPr lang="bg-BG" sz="1600" b="1" spc="-1" dirty="0">
                <a:latin typeface="Calibri" pitchFamily="34" charset="0"/>
                <a:cs typeface="Calibri" pitchFamily="34" charset="0"/>
              </a:rPr>
              <a:t>да стане устойчив на неблагоприятните въздействия и атмосферни условия на околната среда. </a:t>
            </a:r>
          </a:p>
          <a:p>
            <a:pPr>
              <a:lnSpc>
                <a:spcPct val="100000"/>
              </a:lnSpc>
            </a:pPr>
            <a:endParaRPr lang="bg-BG" sz="1600" b="1" spc="-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Контейнер за съдържание 1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bg-BG" dirty="0" smtClean="0">
                <a:latin typeface="Calibri" pitchFamily="34" charset="0"/>
                <a:cs typeface="Calibri" pitchFamily="34" charset="0"/>
              </a:rPr>
              <a:t> </a:t>
            </a:r>
            <a:endParaRPr lang="bg-BG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gradFill rotWithShape="0">
            <a:gsLst>
              <a:gs pos="0">
                <a:srgbClr val="779637"/>
              </a:gs>
              <a:gs pos="100000">
                <a:srgbClr val="9BC348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bg-BG" sz="4400" b="0" strike="noStrike" spc="-1" dirty="0">
                <a:solidFill>
                  <a:srgbClr val="FFFFFF"/>
                </a:solidFill>
                <a:latin typeface="Calibri"/>
              </a:rPr>
              <a:t>ИЗЛОЖЕНИЕ</a:t>
            </a:r>
            <a:endParaRPr lang="bg-BG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Правоъгълник 2"/>
          <p:cNvSpPr/>
          <p:nvPr/>
        </p:nvSpPr>
        <p:spPr>
          <a:xfrm>
            <a:off x="4110934" y="476672"/>
            <a:ext cx="4752360" cy="5261525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>
            <a:solidFill>
              <a:srgbClr val="98B855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bg-BG" sz="16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Ефективността на заниманията по физическо възпитание в системата на </a:t>
            </a:r>
            <a:endParaRPr lang="bg-BG" sz="1600" b="1" strike="noStrike" spc="-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bg-BG" sz="16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предучилищното </a:t>
            </a:r>
            <a:r>
              <a:rPr lang="bg-BG" sz="1600" b="1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образование</a:t>
            </a:r>
            <a:r>
              <a:rPr lang="bg-BG" sz="16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bg-BG" sz="16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е все още изключително ниска и не е в състояние да </a:t>
            </a:r>
            <a:endParaRPr lang="bg-BG" sz="1600" b="1" strike="noStrike" spc="-1" dirty="0">
              <a:latin typeface="Calibri" pitchFamily="34" charset="0"/>
              <a:cs typeface="Calibri" pitchFamily="34" charset="0"/>
            </a:endParaRPr>
          </a:p>
          <a:p>
            <a:r>
              <a:rPr lang="bg-BG" sz="16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задоволи съществуващите високи потребности от активно движение на децата от </a:t>
            </a:r>
            <a:r>
              <a:rPr lang="bg-BG" sz="1600" b="1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предучилищна възраст. </a:t>
            </a:r>
            <a:endParaRPr lang="bg-BG" sz="1600" b="1" strike="noStrike" spc="-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bg-BG" sz="16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Материално-техническата </a:t>
            </a:r>
            <a:r>
              <a:rPr lang="bg-BG" sz="16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спортна база в голям брой детски градини не е в добро състояние, а учебно-техническите средства са недостатъчни. </a:t>
            </a:r>
            <a:endParaRPr lang="bg-BG" sz="1600" b="1" strike="noStrike" spc="-1" dirty="0">
              <a:latin typeface="Calibri" pitchFamily="34" charset="0"/>
              <a:cs typeface="Calibri" pitchFamily="34" charset="0"/>
            </a:endParaRPr>
          </a:p>
          <a:p>
            <a:r>
              <a:rPr lang="bg-BG" sz="16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В списъка на причините за увреждане на здравето на подрастващите могат да бъдат включени и не дотам добре устроените възпитателно-образователни </a:t>
            </a:r>
            <a:r>
              <a:rPr lang="bg-BG" sz="1600" b="1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програми в посока към двигателна активност. </a:t>
            </a:r>
            <a:endParaRPr lang="bg-BG" sz="1600" b="1" strike="noStrike" spc="-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</a:pPr>
            <a:r>
              <a:rPr lang="bg-BG" sz="1600" b="1" strike="noStrike" spc="-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За </a:t>
            </a:r>
            <a:r>
              <a:rPr lang="bg-BG" sz="1600" b="1" strike="noStrike" spc="-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противодействие срещу отклонения в здравословното състояние на децата от предучилищна възраст могат да се приложат  следните форми и средства за двигателно въздействие в условията на детската градина. </a:t>
            </a:r>
            <a:endParaRPr lang="bg-BG" sz="1600" b="1" strike="noStrike" spc="-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00000"/>
              </a:lnSpc>
            </a:pPr>
            <a:endParaRPr lang="bg-BG" sz="1600" b="1" strike="noStrike" spc="-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78" name="Картина 177"/>
          <p:cNvPicPr/>
          <p:nvPr/>
        </p:nvPicPr>
        <p:blipFill>
          <a:blip r:embed="rId3"/>
          <a:stretch/>
        </p:blipFill>
        <p:spPr>
          <a:xfrm>
            <a:off x="540000" y="360000"/>
            <a:ext cx="3240000" cy="2520000"/>
          </a:xfrm>
          <a:prstGeom prst="rect">
            <a:avLst/>
          </a:prstGeom>
          <a:ln w="0">
            <a:noFill/>
          </a:ln>
        </p:spPr>
      </p:pic>
      <p:pic>
        <p:nvPicPr>
          <p:cNvPr id="179" name="Картина 178"/>
          <p:cNvPicPr/>
          <p:nvPr/>
        </p:nvPicPr>
        <p:blipFill>
          <a:blip r:embed="rId4"/>
          <a:stretch/>
        </p:blipFill>
        <p:spPr>
          <a:xfrm>
            <a:off x="540000" y="3420000"/>
            <a:ext cx="3240000" cy="288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" name="Контейнер за съдържание 5"/>
          <p:cNvGraphicFramePr/>
          <p:nvPr>
            <p:extLst>
              <p:ext uri="{D42A27DB-BD31-4B8C-83A1-F6EECF244321}">
                <p14:modId xmlns:p14="http://schemas.microsoft.com/office/powerpoint/2010/main" val="3149738752"/>
              </p:ext>
            </p:extLst>
          </p:nvPr>
        </p:nvGraphicFramePr>
        <p:xfrm>
          <a:off x="323528" y="1681701"/>
          <a:ext cx="4896544" cy="4490149"/>
        </p:xfrm>
        <a:graphic>
          <a:graphicData uri="http://schemas.openxmlformats.org/drawingml/2006/table">
            <a:tbl>
              <a:tblPr/>
              <a:tblGrid>
                <a:gridCol w="1440160"/>
                <a:gridCol w="1080120"/>
                <a:gridCol w="1224136"/>
                <a:gridCol w="1152128"/>
              </a:tblGrid>
              <a:tr h="39604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</a:rPr>
                        <a:t>Форми и средства на </a:t>
                      </a: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</a:rPr>
                        <a:t>въздействие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1. Утринна хигиенна гимнастика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 - гимнастически упражнения за основните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мускулни групи и стави, разположени в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комплекси;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 - приложни и дихателни упражнения;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 - музикално-подвижни игри и т.н.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</a:rPr>
                        <a:t>Място в </a:t>
                      </a: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</a:rPr>
                        <a:t>режима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12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8,15-8,30 h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en-US" sz="12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</a:rPr>
                        <a:t>Периодичност </a:t>
                      </a:r>
                      <a:endParaRPr lang="bg-BG" sz="12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</a:rPr>
                        <a:t>на </a:t>
                      </a:r>
                      <a:endParaRPr lang="bg-BG" sz="12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</a:rPr>
                        <a:t>Заниманията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2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всеки ден сутрин </a:t>
                      </a:r>
                      <a:endParaRPr lang="bg-BG" sz="12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</a:rPr>
                        <a:t>Времетраене </a:t>
                      </a:r>
                      <a:endParaRPr lang="bg-BG" sz="12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200" b="1" strike="noStrike" spc="-1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</a:rPr>
                        <a:t>брой/минути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100" b="1" strike="noStrike" spc="-1" dirty="0" smtClean="0">
                        <a:solidFill>
                          <a:schemeClr val="bg1"/>
                        </a:solidFill>
                        <a:latin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100" b="1" strike="noStrike" spc="-1" dirty="0" smtClean="0">
                        <a:solidFill>
                          <a:schemeClr val="bg1"/>
                        </a:solidFill>
                        <a:latin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1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1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1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1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5-6 упражн.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bg-BG" sz="1100" b="1" strike="noStrike" spc="-1" dirty="0" smtClean="0">
                          <a:solidFill>
                            <a:schemeClr val="bg1"/>
                          </a:solidFill>
                          <a:latin typeface="+mn-lt"/>
                        </a:rPr>
                        <a:t>/10-12 мин/ 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100" b="1" strike="noStrike" spc="-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endParaRPr lang="bg-BG" sz="1100" b="1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</a:tbl>
          </a:graphicData>
        </a:graphic>
      </p:graphicFrame>
      <p:pic>
        <p:nvPicPr>
          <p:cNvPr id="5" name="Контейнер за съдържание 4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05064"/>
            <a:ext cx="3456384" cy="2376264"/>
          </a:xfrm>
        </p:spPr>
      </p:pic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gradFill rotWithShape="0">
            <a:gsLst>
              <a:gs pos="0">
                <a:srgbClr val="779637"/>
              </a:gs>
              <a:gs pos="100000">
                <a:srgbClr val="9BC348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bg-BG" sz="1800" b="1" strike="noStrike" spc="-1" dirty="0">
                <a:solidFill>
                  <a:srgbClr val="FFFFFF"/>
                </a:solidFill>
                <a:latin typeface="Calibri"/>
              </a:rPr>
              <a:t>Примерно разпределение на формите и </a:t>
            </a:r>
            <a:r>
              <a:rPr lang="bg-BG" sz="1800" b="1" strike="noStrike" spc="-1" dirty="0" smtClean="0">
                <a:solidFill>
                  <a:srgbClr val="FFFFFF"/>
                </a:solidFill>
                <a:latin typeface="Calibri"/>
              </a:rPr>
              <a:t>средствата за двигателно въздействие </a:t>
            </a:r>
            <a:r>
              <a:rPr lang="bg-BG" sz="1800" b="1" strike="noStrike" spc="-1" dirty="0">
                <a:solidFill>
                  <a:srgbClr val="FFFFFF"/>
                </a:solidFill>
                <a:latin typeface="Calibri"/>
              </a:rPr>
              <a:t>в дневния режим </a:t>
            </a:r>
            <a:r>
              <a:rPr lang="bg-BG" sz="1800" b="1" strike="noStrike" spc="-1" dirty="0" smtClean="0">
                <a:solidFill>
                  <a:srgbClr val="FFFFFF"/>
                </a:solidFill>
                <a:latin typeface="Calibri"/>
              </a:rPr>
              <a:t>на детската градина</a:t>
            </a:r>
            <a:r>
              <a:rPr b="1" dirty="0"/>
              <a:t/>
            </a:r>
            <a:br>
              <a:rPr b="1" dirty="0"/>
            </a:br>
            <a:endParaRPr lang="bg-BG" sz="1800" b="1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556792"/>
            <a:ext cx="3397895" cy="2152079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064896" cy="114264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b="1" dirty="0" smtClean="0">
                <a:latin typeface="Calibri" pitchFamily="34" charset="0"/>
                <a:cs typeface="Calibri" pitchFamily="34" charset="0"/>
              </a:rPr>
              <a:t>Примерно разпределение на формите и средствата за двигателно въздействие  </a:t>
            </a:r>
            <a:br>
              <a:rPr lang="bg-BG" b="1" dirty="0" smtClean="0">
                <a:latin typeface="Calibri" pitchFamily="34" charset="0"/>
                <a:cs typeface="Calibri" pitchFamily="34" charset="0"/>
              </a:rPr>
            </a:br>
            <a:r>
              <a:rPr lang="bg-BG" b="1" dirty="0" smtClean="0">
                <a:latin typeface="Calibri" pitchFamily="34" charset="0"/>
                <a:cs typeface="Calibri" pitchFamily="34" charset="0"/>
              </a:rPr>
              <a:t>в дневния режим на детската градина</a:t>
            </a:r>
            <a:br>
              <a:rPr lang="bg-BG" b="1" dirty="0" smtClean="0">
                <a:latin typeface="Calibri" pitchFamily="34" charset="0"/>
                <a:cs typeface="Calibri" pitchFamily="34" charset="0"/>
              </a:rPr>
            </a:br>
            <a:endParaRPr lang="bg-BG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/>
          </p:nvPr>
        </p:nvSpPr>
        <p:spPr>
          <a:xfrm>
            <a:off x="395536" y="332656"/>
            <a:ext cx="7992888" cy="1080120"/>
          </a:xfrm>
        </p:spPr>
        <p:txBody>
          <a:bodyPr/>
          <a:lstStyle/>
          <a:p>
            <a:r>
              <a:rPr lang="bg-BG" dirty="0" smtClean="0"/>
              <a:t>                                                                         </a:t>
            </a:r>
            <a:endParaRPr lang="bg-BG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773845"/>
              </p:ext>
            </p:extLst>
          </p:nvPr>
        </p:nvGraphicFramePr>
        <p:xfrm>
          <a:off x="251520" y="1618457"/>
          <a:ext cx="468052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936104"/>
                <a:gridCol w="1224136"/>
                <a:gridCol w="1152128"/>
              </a:tblGrid>
              <a:tr h="3960440">
                <a:tc>
                  <a:txBody>
                    <a:bodyPr/>
                    <a:lstStyle/>
                    <a:p>
                      <a:r>
                        <a:rPr lang="bg-BG" sz="1100" b="1" dirty="0" smtClean="0"/>
                        <a:t>Форми и средства на въздействие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r>
                        <a:rPr lang="bg-BG" sz="1100" b="1" dirty="0" smtClean="0"/>
                        <a:t>2. Лечебна процедура /Ситуация/ </a:t>
                      </a:r>
                    </a:p>
                    <a:p>
                      <a:r>
                        <a:rPr lang="bg-BG" sz="1100" b="1" dirty="0" smtClean="0"/>
                        <a:t> - физически упражнения /гимнастически, </a:t>
                      </a:r>
                    </a:p>
                    <a:p>
                      <a:r>
                        <a:rPr lang="bg-BG" sz="1100" b="1" dirty="0" smtClean="0"/>
                        <a:t>приложни, дихателни, изправителни, </a:t>
                      </a:r>
                    </a:p>
                    <a:p>
                      <a:r>
                        <a:rPr lang="bg-BG" sz="1100" b="1" dirty="0" smtClean="0"/>
                        <a:t>корегиращи/; </a:t>
                      </a:r>
                    </a:p>
                    <a:p>
                      <a:r>
                        <a:rPr lang="bg-BG" sz="1100" b="1" dirty="0" smtClean="0"/>
                        <a:t> - подвижни игри; </a:t>
                      </a:r>
                    </a:p>
                    <a:p>
                      <a:r>
                        <a:rPr lang="bg-BG" sz="1100" b="1" dirty="0" smtClean="0"/>
                        <a:t> - елементи от спорт; </a:t>
                      </a:r>
                    </a:p>
                    <a:p>
                      <a:r>
                        <a:rPr lang="bg-BG" sz="1100" b="1" dirty="0" smtClean="0"/>
                        <a:t> - народни, забавни и др.танци и т.н. </a:t>
                      </a:r>
                    </a:p>
                    <a:p>
                      <a:endParaRPr lang="bg-BG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100" b="1" dirty="0" smtClean="0"/>
                        <a:t>Място в режима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r>
                        <a:rPr lang="en-US" sz="1100" b="1" dirty="0" smtClean="0"/>
                        <a:t>10,30-11 h </a:t>
                      </a:r>
                      <a:endParaRPr lang="bg-BG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100" b="1" dirty="0" smtClean="0"/>
                        <a:t>Периодичност на заниманията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r>
                        <a:rPr lang="bg-BG" sz="1100" b="1" dirty="0" smtClean="0"/>
                        <a:t>два пъти в </a:t>
                      </a:r>
                    </a:p>
                    <a:p>
                      <a:r>
                        <a:rPr lang="bg-BG" sz="1100" b="1" dirty="0" smtClean="0"/>
                        <a:t>седмицата сутрин </a:t>
                      </a:r>
                    </a:p>
                    <a:p>
                      <a:endParaRPr lang="bg-BG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100" b="1" dirty="0" smtClean="0"/>
                        <a:t>Времетраене</a:t>
                      </a:r>
                    </a:p>
                    <a:p>
                      <a:r>
                        <a:rPr lang="bg-BG" sz="1100" b="1" dirty="0" smtClean="0"/>
                        <a:t>брой/минути 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r>
                        <a:rPr lang="bg-BG" sz="1100" b="1" dirty="0" smtClean="0"/>
                        <a:t>30-35 минути 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797" y="4221088"/>
            <a:ext cx="2996619" cy="244827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797" y="1484784"/>
            <a:ext cx="295232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4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507322"/>
              </p:ext>
            </p:extLst>
          </p:nvPr>
        </p:nvGraphicFramePr>
        <p:xfrm>
          <a:off x="323528" y="1844824"/>
          <a:ext cx="5040560" cy="3672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008112"/>
                <a:gridCol w="1224136"/>
                <a:gridCol w="1224136"/>
              </a:tblGrid>
              <a:tr h="3672408">
                <a:tc>
                  <a:txBody>
                    <a:bodyPr/>
                    <a:lstStyle/>
                    <a:p>
                      <a:r>
                        <a:rPr lang="bg-BG" sz="1100" b="1" dirty="0" smtClean="0"/>
                        <a:t>Форми и средства на въздействие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r>
                        <a:rPr lang="bg-BG" sz="1100" b="1" dirty="0" smtClean="0"/>
                        <a:t>3.Физкултминутка</a:t>
                      </a:r>
                    </a:p>
                    <a:p>
                      <a:r>
                        <a:rPr lang="bg-BG" sz="1100" b="1" dirty="0" smtClean="0"/>
                        <a:t> - дихателни и изправителни упражнения; </a:t>
                      </a:r>
                    </a:p>
                    <a:p>
                      <a:r>
                        <a:rPr lang="bg-BG" sz="1100" b="1" dirty="0" smtClean="0"/>
                        <a:t> - музикално-подвижни, звукоподражателни </a:t>
                      </a:r>
                    </a:p>
                    <a:p>
                      <a:r>
                        <a:rPr lang="bg-BG" sz="1100" b="1" dirty="0" smtClean="0"/>
                        <a:t>и др. игри и т.н. </a:t>
                      </a:r>
                    </a:p>
                    <a:p>
                      <a:endParaRPr lang="bg-BG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100" b="1" dirty="0" smtClean="0"/>
                        <a:t>Място в режима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r>
                        <a:rPr lang="bg-BG" sz="1100" b="1" dirty="0" smtClean="0"/>
                        <a:t>между две седящи </a:t>
                      </a:r>
                    </a:p>
                    <a:p>
                      <a:r>
                        <a:rPr lang="bg-BG" sz="1100" b="1" dirty="0" smtClean="0"/>
                        <a:t>занимания- 9,30 </a:t>
                      </a:r>
                      <a:r>
                        <a:rPr lang="en-US" sz="1100" b="1" dirty="0" smtClean="0"/>
                        <a:t>h </a:t>
                      </a:r>
                    </a:p>
                    <a:p>
                      <a:endParaRPr lang="en-US" sz="1100" b="1" dirty="0" smtClean="0"/>
                    </a:p>
                    <a:p>
                      <a:endParaRPr lang="bg-BG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100" b="1" dirty="0" smtClean="0"/>
                        <a:t>Периодичност </a:t>
                      </a:r>
                    </a:p>
                    <a:p>
                      <a:r>
                        <a:rPr lang="bg-BG" sz="1100" b="1" dirty="0" smtClean="0"/>
                        <a:t>на </a:t>
                      </a:r>
                    </a:p>
                    <a:p>
                      <a:r>
                        <a:rPr lang="bg-BG" sz="1100" b="1" dirty="0" smtClean="0"/>
                        <a:t>Заниманията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r>
                        <a:rPr lang="bg-BG" sz="1100" b="1" dirty="0" smtClean="0"/>
                        <a:t>два пъти в </a:t>
                      </a:r>
                    </a:p>
                    <a:p>
                      <a:r>
                        <a:rPr lang="bg-BG" sz="1100" b="1" dirty="0" smtClean="0"/>
                        <a:t>седмицата – </a:t>
                      </a:r>
                    </a:p>
                    <a:p>
                      <a:r>
                        <a:rPr lang="bg-BG" sz="1100" b="1" dirty="0" smtClean="0"/>
                        <a:t>сутрин </a:t>
                      </a:r>
                    </a:p>
                    <a:p>
                      <a:endParaRPr lang="bg-BG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sz="1100" b="1" dirty="0" smtClean="0"/>
                        <a:t>Времетраене </a:t>
                      </a:r>
                    </a:p>
                    <a:p>
                      <a:r>
                        <a:rPr lang="bg-BG" sz="1100" b="1" dirty="0" smtClean="0"/>
                        <a:t>брой/минути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endParaRPr lang="bg-BG" sz="1100" b="1" dirty="0" smtClean="0"/>
                    </a:p>
                    <a:p>
                      <a:r>
                        <a:rPr lang="bg-BG" sz="1100" b="1" dirty="0" smtClean="0"/>
                        <a:t>4-5 упражн. </a:t>
                      </a:r>
                    </a:p>
                    <a:p>
                      <a:r>
                        <a:rPr lang="bg-BG" sz="1100" b="1" dirty="0" smtClean="0"/>
                        <a:t>/3-5 мин/ </a:t>
                      </a:r>
                    </a:p>
                    <a:p>
                      <a:endParaRPr lang="bg-BG" sz="1100" b="1" dirty="0" smtClean="0"/>
                    </a:p>
                    <a:p>
                      <a:endParaRPr lang="bg-BG" sz="11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3" name="Контейнер за съдържание 12"/>
          <p:cNvPicPr>
            <a:picLocks noGrp="1" noChangeAspect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5" y="274638"/>
            <a:ext cx="857250" cy="1143000"/>
          </a:xfrm>
        </p:spPr>
      </p:pic>
      <p:pic>
        <p:nvPicPr>
          <p:cNvPr id="16" name="Контейнер за съдържание 15"/>
          <p:cNvPicPr>
            <a:picLocks noGrp="1" noChangeAspect="1"/>
          </p:cNvPicPr>
          <p:nvPr>
            <p:ph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5" y="274638"/>
            <a:ext cx="857250" cy="1143000"/>
          </a:xfr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b="1" dirty="0" smtClean="0">
                <a:latin typeface="Calibri" pitchFamily="34" charset="0"/>
                <a:cs typeface="Calibri" pitchFamily="34" charset="0"/>
              </a:rPr>
              <a:t>Примерно разпределение на формите и средствата за двигателно въздействие</a:t>
            </a:r>
            <a:br>
              <a:rPr lang="bg-BG" b="1" dirty="0" smtClean="0">
                <a:latin typeface="Calibri" pitchFamily="34" charset="0"/>
                <a:cs typeface="Calibri" pitchFamily="34" charset="0"/>
              </a:rPr>
            </a:br>
            <a:r>
              <a:rPr lang="bg-BG" b="1" dirty="0" smtClean="0">
                <a:latin typeface="Calibri" pitchFamily="34" charset="0"/>
                <a:cs typeface="Calibri" pitchFamily="34" charset="0"/>
              </a:rPr>
              <a:t> в дневния режим надетската градина</a:t>
            </a:r>
            <a:br>
              <a:rPr lang="bg-BG" b="1" dirty="0" smtClean="0">
                <a:latin typeface="Calibri" pitchFamily="34" charset="0"/>
                <a:cs typeface="Calibri" pitchFamily="34" charset="0"/>
              </a:rPr>
            </a:br>
            <a:r>
              <a:rPr lang="bg-BG" b="1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bg-BG" b="1" dirty="0" smtClean="0">
                <a:latin typeface="Calibri" pitchFamily="34" charset="0"/>
                <a:cs typeface="Calibri" pitchFamily="34" charset="0"/>
              </a:rPr>
            </a:br>
            <a:endParaRPr lang="bg-BG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5" name="Контейнер за съдържание 14"/>
          <p:cNvPicPr>
            <a:picLocks noGrp="1" noChangeAspect="1"/>
          </p:cNvPicPr>
          <p:nvPr>
            <p:ph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484784"/>
            <a:ext cx="3024336" cy="2232248"/>
          </a:xfrm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861" y="3861048"/>
            <a:ext cx="2868872" cy="285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75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240" cy="114264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b="1" dirty="0" smtClean="0">
                <a:latin typeface="Calibri" pitchFamily="34" charset="0"/>
                <a:cs typeface="Calibri" pitchFamily="34" charset="0"/>
              </a:rPr>
              <a:t>Примерно разпределение на формите и средствата за двигателно въздействие  в дневния режим на детската градина</a:t>
            </a:r>
            <a:br>
              <a:rPr lang="bg-BG" b="1" dirty="0" smtClean="0">
                <a:latin typeface="Calibri" pitchFamily="34" charset="0"/>
                <a:cs typeface="Calibri" pitchFamily="34" charset="0"/>
              </a:rPr>
            </a:br>
            <a:endParaRPr lang="bg-BG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bg-BG" b="1" dirty="0" smtClean="0"/>
              <a:t>                                                                               </a:t>
            </a:r>
          </a:p>
          <a:p>
            <a:r>
              <a:rPr lang="bg-BG" b="1" dirty="0" smtClean="0"/>
              <a:t> </a:t>
            </a:r>
          </a:p>
          <a:p>
            <a:r>
              <a:rPr lang="bg-BG" b="1" dirty="0" smtClean="0"/>
              <a:t>                                                    </a:t>
            </a:r>
            <a:endParaRPr lang="bg-BG" b="1" dirty="0"/>
          </a:p>
          <a:p>
            <a:r>
              <a:rPr lang="bg-BG" b="1" dirty="0" smtClean="0"/>
              <a:t>                                                                           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0888642"/>
              </p:ext>
            </p:extLst>
          </p:nvPr>
        </p:nvGraphicFramePr>
        <p:xfrm>
          <a:off x="323528" y="2204864"/>
          <a:ext cx="4968552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936104"/>
                <a:gridCol w="1224136"/>
                <a:gridCol w="1152128"/>
              </a:tblGrid>
              <a:tr h="3528392">
                <a:tc>
                  <a:txBody>
                    <a:bodyPr/>
                    <a:lstStyle/>
                    <a:p>
                      <a:endParaRPr lang="bg-BG" sz="1100" dirty="0" smtClean="0"/>
                    </a:p>
                    <a:p>
                      <a:r>
                        <a:rPr lang="bg-BG" sz="1100" dirty="0" smtClean="0"/>
                        <a:t>Форми и средства на въздействие</a:t>
                      </a:r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r>
                        <a:rPr lang="bg-BG" sz="1100" dirty="0" smtClean="0"/>
                        <a:t>4. Игрова процедура /подвижни игри/ </a:t>
                      </a:r>
                    </a:p>
                    <a:p>
                      <a:r>
                        <a:rPr lang="bg-BG" sz="1100" dirty="0" smtClean="0"/>
                        <a:t> - подвижни специални игри и др.; </a:t>
                      </a:r>
                    </a:p>
                    <a:p>
                      <a:r>
                        <a:rPr lang="bg-BG" sz="1100" dirty="0" smtClean="0"/>
                        <a:t> - спортни игри и елементи от спорт; </a:t>
                      </a:r>
                    </a:p>
                    <a:p>
                      <a:r>
                        <a:rPr lang="bg-BG" sz="1100" dirty="0" smtClean="0"/>
                        <a:t> - игри в пясъка, на тревата и др.; </a:t>
                      </a:r>
                    </a:p>
                    <a:p>
                      <a:r>
                        <a:rPr lang="bg-BG" sz="1100" dirty="0" smtClean="0"/>
                        <a:t> - музикални и звукоподражателни игри</a:t>
                      </a:r>
                    </a:p>
                    <a:p>
                      <a:endParaRPr lang="bg-BG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100" dirty="0" smtClean="0"/>
                    </a:p>
                    <a:p>
                      <a:r>
                        <a:rPr lang="bg-BG" sz="1100" dirty="0" smtClean="0"/>
                        <a:t>Място в режима</a:t>
                      </a:r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r>
                        <a:rPr lang="en-US" sz="1100" dirty="0" smtClean="0"/>
                        <a:t>11-11,30 h </a:t>
                      </a:r>
                    </a:p>
                    <a:p>
                      <a:r>
                        <a:rPr lang="en-US" sz="1100" dirty="0" smtClean="0"/>
                        <a:t> </a:t>
                      </a:r>
                      <a:r>
                        <a:rPr lang="bg-BG" sz="1100" dirty="0" smtClean="0"/>
                        <a:t>и </a:t>
                      </a:r>
                    </a:p>
                    <a:p>
                      <a:r>
                        <a:rPr lang="bg-BG" sz="1100" dirty="0" smtClean="0"/>
                        <a:t>16-16,30 </a:t>
                      </a:r>
                      <a:r>
                        <a:rPr lang="en-US" sz="1100" dirty="0" smtClean="0"/>
                        <a:t>h</a:t>
                      </a:r>
                    </a:p>
                    <a:p>
                      <a:endParaRPr lang="bg-BG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100" dirty="0" smtClean="0"/>
                    </a:p>
                    <a:p>
                      <a:r>
                        <a:rPr lang="bg-BG" sz="1100" dirty="0" smtClean="0"/>
                        <a:t>Периодичност </a:t>
                      </a:r>
                    </a:p>
                    <a:p>
                      <a:r>
                        <a:rPr lang="bg-BG" sz="1100" dirty="0" smtClean="0"/>
                        <a:t>на </a:t>
                      </a:r>
                    </a:p>
                    <a:p>
                      <a:r>
                        <a:rPr lang="bg-BG" sz="1100" dirty="0" smtClean="0"/>
                        <a:t>Заниманията</a:t>
                      </a:r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r>
                        <a:rPr lang="bg-BG" sz="1100" dirty="0" smtClean="0"/>
                        <a:t>всеки ден </a:t>
                      </a:r>
                    </a:p>
                    <a:p>
                      <a:r>
                        <a:rPr lang="bg-BG" sz="1100" dirty="0" smtClean="0"/>
                        <a:t>сутрин и </a:t>
                      </a:r>
                    </a:p>
                    <a:p>
                      <a:r>
                        <a:rPr lang="bg-BG" sz="1100" dirty="0" smtClean="0"/>
                        <a:t>следобед</a:t>
                      </a:r>
                    </a:p>
                    <a:p>
                      <a:endParaRPr lang="bg-BG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bg-BG" sz="1100" dirty="0" smtClean="0"/>
                    </a:p>
                    <a:p>
                      <a:r>
                        <a:rPr lang="bg-BG" sz="1100" dirty="0" smtClean="0"/>
                        <a:t>Времетраене </a:t>
                      </a:r>
                    </a:p>
                    <a:p>
                      <a:r>
                        <a:rPr lang="bg-BG" sz="1100" dirty="0" smtClean="0"/>
                        <a:t>брой/минути</a:t>
                      </a:r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endParaRPr lang="bg-BG" sz="1100" dirty="0" smtClean="0"/>
                    </a:p>
                    <a:p>
                      <a:r>
                        <a:rPr lang="bg-BG" sz="1100" dirty="0" smtClean="0"/>
                        <a:t>60 минути</a:t>
                      </a:r>
                      <a:endParaRPr lang="bg-BG" sz="11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Картина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075" y="1628800"/>
            <a:ext cx="3474943" cy="2376264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075" y="4200929"/>
            <a:ext cx="3474943" cy="254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12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gradFill rotWithShape="0">
            <a:gsLst>
              <a:gs pos="0">
                <a:srgbClr val="779637"/>
              </a:gs>
              <a:gs pos="100000">
                <a:srgbClr val="9BC348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bg-BG" sz="4400" b="0" strike="noStrike" spc="-1">
                <a:solidFill>
                  <a:srgbClr val="FFFFFF"/>
                </a:solidFill>
                <a:latin typeface="Calibri"/>
              </a:rPr>
              <a:t>ЗАКЛЮЧЕНИЕ</a:t>
            </a:r>
            <a:endParaRPr lang="bg-BG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idx="4294967295"/>
          </p:nvPr>
        </p:nvSpPr>
        <p:spPr>
          <a:xfrm>
            <a:off x="360000" y="1417320"/>
            <a:ext cx="5040000" cy="3262680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/>
              </a:rPr>
              <a:t> Установено е че децата посещаващи детските градини често боледуват. 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/>
              </a:rPr>
              <a:t>Основните причини за това са недостатъчната двигателна активност и липса на системни закалителни процедури в съчетание с неправилен хранителен режим. 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/>
              </a:rPr>
              <a:t>Допълнителната работа с децата през есенно-зимния и началото на пролетния сезон води до повишена психомоторна активност и стабилизиране на компонентите на физическата дееспособност и здравен статус. 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bg-BG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84" name="Картина 183"/>
          <p:cNvPicPr/>
          <p:nvPr/>
        </p:nvPicPr>
        <p:blipFill>
          <a:blip r:embed="rId2"/>
          <a:stretch/>
        </p:blipFill>
        <p:spPr>
          <a:xfrm>
            <a:off x="5400000" y="1980000"/>
            <a:ext cx="3600000" cy="4320000"/>
          </a:xfrm>
          <a:prstGeom prst="rect">
            <a:avLst/>
          </a:prstGeom>
          <a:ln w="0">
            <a:noFill/>
          </a:ln>
        </p:spPr>
      </p:pic>
      <p:pic>
        <p:nvPicPr>
          <p:cNvPr id="185" name="Картина 184"/>
          <p:cNvPicPr/>
          <p:nvPr/>
        </p:nvPicPr>
        <p:blipFill>
          <a:blip r:embed="rId3"/>
          <a:stretch/>
        </p:blipFill>
        <p:spPr>
          <a:xfrm>
            <a:off x="900000" y="4812480"/>
            <a:ext cx="3420000" cy="2045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 idx="4294967295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gradFill rotWithShape="0">
            <a:gsLst>
              <a:gs pos="0">
                <a:srgbClr val="779637"/>
              </a:gs>
              <a:gs pos="100000">
                <a:srgbClr val="9BC348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bg-BG" sz="4400" b="0" strike="noStrike" spc="-1">
                <a:solidFill>
                  <a:srgbClr val="FFFFFF"/>
                </a:solidFill>
                <a:latin typeface="Calibri"/>
              </a:rPr>
              <a:t>ЗАКЛЮЧЕНИЕ</a:t>
            </a:r>
            <a:endParaRPr lang="bg-BG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idx="4294967295"/>
          </p:nvPr>
        </p:nvSpPr>
        <p:spPr>
          <a:xfrm>
            <a:off x="457200" y="1440000"/>
            <a:ext cx="8229240" cy="2880000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anchor="t">
            <a:normAutofit fontScale="98000" lnSpcReduction="10000"/>
          </a:bodyPr>
          <a:lstStyle/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endParaRPr lang="bg-BG" sz="32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/>
              </a:rPr>
              <a:t>Необходимо е прилагане на подходящи двигателни програми, изпълнени с разнообразни форми, средства и методи, добра материална база, разнообразни уреди и пособия. Така ще може успешно да се реализира съответна профилактика и въздействие за подобряване на двигателната активност и здравен статус на децата.  Това е пътя за преодоляването на проблемите  във  физическото развитие на децата от предучилищна възраст.</a:t>
            </a:r>
          </a:p>
          <a:p>
            <a:pPr>
              <a:lnSpc>
                <a:spcPct val="100000"/>
              </a:lnSpc>
              <a:spcBef>
                <a:spcPts val="360"/>
              </a:spcBef>
              <a:tabLst>
                <a:tab pos="0" algn="l"/>
              </a:tabLst>
            </a:pPr>
            <a:r>
              <a:rPr lang="bg-BG" sz="1800" b="1" strike="noStrike" spc="-1" dirty="0">
                <a:solidFill>
                  <a:srgbClr val="000000"/>
                </a:solidFill>
                <a:latin typeface="Calibri"/>
              </a:rPr>
              <a:t>Спортуващото дете се развива </a:t>
            </a:r>
            <a:r>
              <a:rPr lang="bg-BG" sz="1800" b="1" strike="noStrike" spc="-1" dirty="0" smtClean="0">
                <a:solidFill>
                  <a:srgbClr val="000000"/>
                </a:solidFill>
                <a:latin typeface="Calibri"/>
              </a:rPr>
              <a:t>по - </a:t>
            </a:r>
            <a:r>
              <a:rPr lang="bg-BG" sz="1800" b="1" strike="noStrike" spc="-1" dirty="0">
                <a:solidFill>
                  <a:srgbClr val="000000"/>
                </a:solidFill>
                <a:latin typeface="Calibri"/>
              </a:rPr>
              <a:t>добре  физически, придобива известно самочувствие от постигане на резултати, увеличава социалните си контакти, обогатява познанията си, стабилизира психиката си.  </a:t>
            </a:r>
          </a:p>
        </p:txBody>
      </p:sp>
      <p:pic>
        <p:nvPicPr>
          <p:cNvPr id="188" name="Картина 187"/>
          <p:cNvPicPr/>
          <p:nvPr/>
        </p:nvPicPr>
        <p:blipFill>
          <a:blip r:embed="rId2"/>
          <a:stretch/>
        </p:blipFill>
        <p:spPr>
          <a:xfrm>
            <a:off x="360000" y="4500000"/>
            <a:ext cx="2979000" cy="2160000"/>
          </a:xfrm>
          <a:prstGeom prst="rect">
            <a:avLst/>
          </a:prstGeom>
          <a:ln w="0">
            <a:noFill/>
          </a:ln>
        </p:spPr>
      </p:pic>
      <p:pic>
        <p:nvPicPr>
          <p:cNvPr id="189" name="Картина 188"/>
          <p:cNvPicPr/>
          <p:nvPr/>
        </p:nvPicPr>
        <p:blipFill>
          <a:blip r:embed="rId3"/>
          <a:stretch/>
        </p:blipFill>
        <p:spPr>
          <a:xfrm>
            <a:off x="4320000" y="4500000"/>
            <a:ext cx="3600000" cy="234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 idx="4294967295"/>
          </p:nvPr>
        </p:nvSpPr>
        <p:spPr>
          <a:xfrm>
            <a:off x="467640" y="692640"/>
            <a:ext cx="8229240" cy="1142640"/>
          </a:xfrm>
          <a:prstGeom prst="rect">
            <a:avLst/>
          </a:prstGeom>
          <a:gradFill rotWithShape="0">
            <a:gsLst>
              <a:gs pos="0">
                <a:srgbClr val="779637"/>
              </a:gs>
              <a:gs pos="100000">
                <a:srgbClr val="9BC348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3040" dir="5400000" rotWithShape="0">
              <a:srgbClr val="000000">
                <a:alpha val="35000"/>
              </a:srgbClr>
            </a:outerShdw>
          </a:effectLst>
        </p:spPr>
        <p:txBody>
          <a:bodyPr anchor="ctr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bg-BG" sz="4400" b="0" strike="noStrike" spc="-1" dirty="0">
                <a:solidFill>
                  <a:srgbClr val="FFFFFF"/>
                </a:solidFill>
                <a:latin typeface="Calibri"/>
              </a:rPr>
              <a:t>Накратко, в здраво тяло – здрав дух.</a:t>
            </a:r>
            <a:r>
              <a:rPr dirty="0"/>
              <a:t/>
            </a:r>
            <a:br>
              <a:rPr dirty="0"/>
            </a:br>
            <a:endParaRPr lang="bg-BG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gradFill rotWithShape="0">
            <a:gsLst>
              <a:gs pos="0">
                <a:srgbClr val="E3FBC2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641"/>
              </a:spcBef>
              <a:tabLst>
                <a:tab pos="0" algn="l"/>
              </a:tabLst>
            </a:pPr>
            <a:endParaRPr lang="bg-BG" sz="3200" b="0" strike="noStrike" spc="-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100000"/>
              </a:lnSpc>
              <a:spcBef>
                <a:spcPts val="961"/>
              </a:spcBef>
              <a:tabLst>
                <a:tab pos="0" algn="l"/>
              </a:tabLst>
            </a:pPr>
            <a:r>
              <a:rPr lang="bg-BG" sz="4800" b="0" strike="noStrike" spc="-1" dirty="0">
                <a:solidFill>
                  <a:srgbClr val="000000"/>
                </a:solidFill>
                <a:latin typeface="Calibri"/>
              </a:rPr>
              <a:t>Благодаря за вниманието!</a:t>
            </a:r>
          </a:p>
        </p:txBody>
      </p:sp>
      <p:pic>
        <p:nvPicPr>
          <p:cNvPr id="192" name="Картина 191"/>
          <p:cNvPicPr/>
          <p:nvPr/>
        </p:nvPicPr>
        <p:blipFill>
          <a:blip r:embed="rId2"/>
          <a:stretch/>
        </p:blipFill>
        <p:spPr>
          <a:xfrm>
            <a:off x="1273759" y="3240000"/>
            <a:ext cx="6120000" cy="23400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920</Words>
  <Application>Microsoft Office PowerPoint</Application>
  <PresentationFormat>Презентация на цял екран (4:3)</PresentationFormat>
  <Paragraphs>211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6" baseType="lpstr">
      <vt:lpstr>Office Theme</vt:lpstr>
      <vt:lpstr>Office Theme</vt:lpstr>
      <vt:lpstr>Office Theme</vt:lpstr>
      <vt:lpstr>Office Theme</vt:lpstr>
      <vt:lpstr>ТЕМА: АКТУАЛНИ ПРОБЛЕМИ НА ФИЗИЧЕСКОТО ВЪЗПИТАНИЕ ПРИ ДЕЦАТА В ПРЕДУЧИЛИЩНА ВЪЗРАСТ /Лекция/ </vt:lpstr>
      <vt:lpstr>ВЪВЕДЕНИЕ</vt:lpstr>
      <vt:lpstr>ИЗЛОЖЕНИЕ</vt:lpstr>
      <vt:lpstr>ИЗЛОЖЕНИЕ</vt:lpstr>
      <vt:lpstr>Презентация на PowerPoint</vt:lpstr>
      <vt:lpstr>Примерно разпределение на формите и средствата за двигателно въздействие в дневния режим на детската градина </vt:lpstr>
      <vt:lpstr>Примерно разпределение на формите и средствата за двигателно въздействие   в дневния режим на детската градина </vt:lpstr>
      <vt:lpstr>Примерно разпределение на формите и средствата за двигателно въздействие  в дневния режим надетската градина  </vt:lpstr>
      <vt:lpstr>Примерно разпределение на формите и средствата за двигателно въздействие  в дневния режим на детската градина </vt:lpstr>
      <vt:lpstr>ЗАКЛЮЧЕНИЕ</vt:lpstr>
      <vt:lpstr>ЗАКЛЮЧЕНИЕ</vt:lpstr>
      <vt:lpstr>Накратко, в здраво тяло – здрав дух.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АКТУАЛНИ ПРОБЛЕМИ НА ФИЗИЧЕСКОТО ВЪЗПИТАНИЕ ПРИ ДЕЦАТА В ПРЕДУЧИЛИЩНА ВЪЗРАСТ /Лекция/ </dc:title>
  <dc:subject/>
  <dc:creator>kalof</dc:creator>
  <dc:description/>
  <cp:lastModifiedBy>kalof</cp:lastModifiedBy>
  <cp:revision>52</cp:revision>
  <dcterms:created xsi:type="dcterms:W3CDTF">2021-09-30T19:16:23Z</dcterms:created>
  <dcterms:modified xsi:type="dcterms:W3CDTF">2021-10-19T06:19:16Z</dcterms:modified>
  <dc:language>bg-BG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Презентация на цял екран (4:3)</vt:lpwstr>
  </property>
  <property fmtid="{D5CDD505-2E9C-101B-9397-08002B2CF9AE}" pid="3" name="Slides">
    <vt:i4>7</vt:i4>
  </property>
</Properties>
</file>